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596" r:id="rId3"/>
    <p:sldId id="598" r:id="rId4"/>
    <p:sldId id="599" r:id="rId5"/>
    <p:sldId id="601" r:id="rId6"/>
    <p:sldId id="600" r:id="rId7"/>
    <p:sldId id="602" r:id="rId8"/>
    <p:sldId id="603" r:id="rId9"/>
    <p:sldId id="604" r:id="rId10"/>
    <p:sldId id="605" r:id="rId11"/>
    <p:sldId id="606" r:id="rId12"/>
    <p:sldId id="607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619" r:id="rId21"/>
    <p:sldId id="620" r:id="rId22"/>
    <p:sldId id="621" r:id="rId23"/>
    <p:sldId id="622" r:id="rId24"/>
    <p:sldId id="624" r:id="rId25"/>
    <p:sldId id="625" r:id="rId26"/>
    <p:sldId id="626" r:id="rId27"/>
    <p:sldId id="627" r:id="rId28"/>
    <p:sldId id="628" r:id="rId29"/>
    <p:sldId id="629" r:id="rId30"/>
    <p:sldId id="630" r:id="rId31"/>
    <p:sldId id="631" r:id="rId32"/>
    <p:sldId id="632" r:id="rId33"/>
    <p:sldId id="633" r:id="rId34"/>
    <p:sldId id="635" r:id="rId35"/>
    <p:sldId id="643" r:id="rId36"/>
    <p:sldId id="636" r:id="rId37"/>
    <p:sldId id="637" r:id="rId38"/>
    <p:sldId id="638" r:id="rId39"/>
    <p:sldId id="639" r:id="rId40"/>
    <p:sldId id="640" r:id="rId41"/>
    <p:sldId id="641" r:id="rId42"/>
    <p:sldId id="642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724" autoAdjust="0"/>
  </p:normalViewPr>
  <p:slideViewPr>
    <p:cSldViewPr>
      <p:cViewPr>
        <p:scale>
          <a:sx n="114" d="100"/>
          <a:sy n="114" d="100"/>
        </p:scale>
        <p:origin x="-2824" y="-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Advanced Pandas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311" y="0"/>
            <a:ext cx="4305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String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wanted to know the proportion of “Mrs.” in the data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7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51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new column column called “</a:t>
            </a:r>
            <a:r>
              <a:rPr lang="en-US" dirty="0" err="1" smtClean="0"/>
              <a:t>Bool_Mrs</a:t>
            </a:r>
            <a:r>
              <a:rPr lang="en-US" dirty="0" smtClean="0"/>
              <a:t>” that stores these </a:t>
            </a:r>
            <a:r>
              <a:rPr lang="en-US" dirty="0" err="1" smtClean="0"/>
              <a:t>booleans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" y="3200400"/>
            <a:ext cx="9144000" cy="2117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483806"/>
            <a:ext cx="4495800" cy="11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016" y="0"/>
            <a:ext cx="22337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Map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wanted to know the proportion of females on the ship.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" y="1676400"/>
            <a:ext cx="9144000" cy="1982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657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already know how to do this: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91000"/>
            <a:ext cx="5943600" cy="24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016" y="0"/>
            <a:ext cx="22337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Map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990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already know how to do this: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943600" cy="2477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343400"/>
            <a:ext cx="8382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Downside of this approach: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Will not be useful for any sort of estimation </a:t>
            </a:r>
            <a:r>
              <a:rPr lang="en-US" dirty="0" smtClean="0"/>
              <a:t>approach where we use Sex as a categorical variables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Generally more involved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61000" cy="2785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419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apply() method lets us use custom or built in functions to multiple columns.</a:t>
            </a:r>
          </a:p>
          <a:p>
            <a:endParaRPr lang="en-US" dirty="0"/>
          </a:p>
          <a:p>
            <a:r>
              <a:rPr lang="en-US" dirty="0" smtClean="0"/>
              <a:t>Let’s begin by applying built in functions…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1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61000" cy="2785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419600"/>
            <a:ext cx="5080000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function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257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Axis = 0 - apply column wise</a:t>
            </a:r>
          </a:p>
          <a:p>
            <a:r>
              <a:rPr lang="en-US" dirty="0" smtClean="0"/>
              <a:t>Axis = 1 - apply row wise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48768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324600" y="48768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6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61000" cy="2785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419600"/>
            <a:ext cx="50800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953000"/>
            <a:ext cx="1866900" cy="86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6096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series where the index is the column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0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61000" cy="2785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6096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series where the index is the index of the </a:t>
            </a:r>
            <a:r>
              <a:rPr lang="en-US" dirty="0" err="1" smtClean="0"/>
              <a:t>dataframe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91000"/>
            <a:ext cx="4495800" cy="1701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Changed axis!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57800" y="45720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68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61000" cy="2785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6096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series where the index is the index of the </a:t>
            </a:r>
            <a:r>
              <a:rPr lang="en-US" dirty="0" err="1" smtClean="0"/>
              <a:t>dataframe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91000"/>
            <a:ext cx="4495800" cy="1701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Changed axis!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57800" y="45720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4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61000" cy="2785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5562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Applying </a:t>
            </a:r>
            <a:r>
              <a:rPr lang="en-US" dirty="0" err="1" smtClean="0"/>
              <a:t>numpy</a:t>
            </a:r>
            <a:r>
              <a:rPr lang="en-US" dirty="0" smtClean="0"/>
              <a:t> ceiling function to the column fare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91000"/>
            <a:ext cx="4495800" cy="10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7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61000" cy="2785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91000"/>
            <a:ext cx="4495800" cy="1010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181600"/>
            <a:ext cx="2819400" cy="1391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5410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apply to create new columns!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341" y="0"/>
            <a:ext cx="35650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Advanced Pandas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Use string methods to create and manipulate columns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Map to quickly create indicators from categorical variables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Apply to create new columns that are complex functions of other columns.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Iterating through the rows of a </a:t>
            </a:r>
            <a:r>
              <a:rPr lang="en-US" sz="2400" dirty="0" err="1" smtClean="0"/>
              <a:t>dataframe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only pick out a couple of the numerical columns.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03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column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371600" y="57150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96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Pesky </a:t>
            </a:r>
            <a:r>
              <a:rPr lang="en-US" dirty="0" err="1" smtClean="0"/>
              <a:t>SettingWithCopyWarning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324600" y="2895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116" y="0"/>
            <a:ext cx="505153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SettingWithCopyWarning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ways to avoid this warning: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8915400" cy="416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914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</a:t>
            </a:r>
            <a:r>
              <a:rPr lang="en-US" dirty="0" err="1" smtClean="0"/>
              <a:t>df_numeric</a:t>
            </a:r>
            <a:r>
              <a:rPr lang="en-US" dirty="0" smtClean="0"/>
              <a:t> by slicing with .</a:t>
            </a:r>
            <a:r>
              <a:rPr lang="en-US" dirty="0" err="1" smtClean="0"/>
              <a:t>loc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43400" y="1600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8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116" y="0"/>
            <a:ext cx="505153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SettingWithCopyWarning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ways to avoid this warning: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8813800" cy="411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914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set </a:t>
            </a:r>
            <a:r>
              <a:rPr lang="en-US" dirty="0" err="1" smtClean="0"/>
              <a:t>df_numeric</a:t>
            </a:r>
            <a:r>
              <a:rPr lang="en-US" dirty="0" smtClean="0"/>
              <a:t> equal to a copy of the slice of the </a:t>
            </a:r>
            <a:r>
              <a:rPr lang="en-US" dirty="0" err="1" smtClean="0"/>
              <a:t>dataframe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72200" y="1600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6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single column: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4803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use apply to create a binary column that is 1 if the passenger is male and 0 if female.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8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single column: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35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single column: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794269" cy="4400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495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 </a:t>
            </a:r>
            <a:r>
              <a:rPr lang="en-US" dirty="0" err="1" smtClean="0"/>
              <a:t>Get_Gender_Bool</a:t>
            </a:r>
            <a:r>
              <a:rPr lang="en-US" dirty="0" smtClean="0"/>
              <a:t> once for each row.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3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single column: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4803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use apply to create a binary column that is the passenger is above 60 years old and 0 otherwise.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8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single column: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67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343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apply my custom function on the age column.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626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8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single column: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44000" cy="33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one: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use apply to a new column called Title that</a:t>
            </a:r>
            <a:r>
              <a:rPr lang="fr-FR" dirty="0" smtClean="0"/>
              <a:t>’</a:t>
            </a:r>
            <a:r>
              <a:rPr lang="en-US" dirty="0" smtClean="0"/>
              <a:t>s stores each passenger’s title (Mr./Mrs</a:t>
            </a:r>
            <a:r>
              <a:rPr lang="en-US" dirty="0"/>
              <a:t>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63700"/>
            <a:ext cx="7912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4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296" y="0"/>
            <a:ext cx="319518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Titanic Data Set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48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990600"/>
            <a:ext cx="876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Passenger data from people onboard the Titanic: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one: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839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data frame: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4803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use apply to create a binary column is 1 if the passenger is male and over 60 and 0 otherwise.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8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data frame: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62800" cy="5244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18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to entire </a:t>
            </a:r>
            <a:r>
              <a:rPr lang="en-US" dirty="0" err="1" smtClean="0"/>
              <a:t>dataframe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48200" y="44958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518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to rows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162800" y="44958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0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data frame: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62800" cy="52448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5029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row gets passed as a series </a:t>
            </a:r>
            <a:r>
              <a:rPr lang="en-US" dirty="0"/>
              <a:t>to the function</a:t>
            </a:r>
            <a:r>
              <a:rPr lang="en-US" dirty="0" smtClean="0"/>
              <a:t>, where the column names are the index.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9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function on a data frame: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56746"/>
            <a:ext cx="5334000" cy="5301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426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function </a:t>
            </a:r>
            <a:r>
              <a:rPr lang="en-US" dirty="0" err="1" smtClean="0"/>
              <a:t>Old_Man</a:t>
            </a:r>
            <a:r>
              <a:rPr lang="en-US" dirty="0" smtClean="0"/>
              <a:t> gets called for each row in the </a:t>
            </a:r>
            <a:r>
              <a:rPr lang="en-US" dirty="0" err="1" smtClean="0"/>
              <a:t>dataframe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9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3435" y="0"/>
            <a:ext cx="50048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</a:t>
            </a:r>
            <a:r>
              <a:rPr lang="en-US" sz="3600" b="1" dirty="0" smtClean="0">
                <a:solidFill>
                  <a:schemeClr val="bg1"/>
                </a:solidFill>
              </a:rPr>
              <a:t>Apply </a:t>
            </a:r>
            <a:r>
              <a:rPr lang="mr-IN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Extra Input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how we can use apply with a custom </a:t>
            </a:r>
            <a:r>
              <a:rPr lang="en-US" dirty="0" smtClean="0"/>
              <a:t>function that takes another input </a:t>
            </a:r>
            <a:r>
              <a:rPr lang="en-US" dirty="0" smtClean="0"/>
              <a:t>on a data frame: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36406" cy="49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example: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89100"/>
            <a:ext cx="8724900" cy="346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want to create a new column is embarked plus the first number of the ticket. So, in the first row, this new column should read “Q3”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9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Apply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example: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58375" cy="48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use the </a:t>
            </a:r>
            <a:r>
              <a:rPr lang="en-US" dirty="0" err="1" smtClean="0"/>
              <a:t>iterrows</a:t>
            </a:r>
            <a:r>
              <a:rPr lang="en-US" dirty="0" smtClean="0"/>
              <a:t>() method to go through the rows of a </a:t>
            </a:r>
            <a:r>
              <a:rPr lang="en-US" dirty="0" err="1" smtClean="0"/>
              <a:t>dataframe</a:t>
            </a:r>
            <a:r>
              <a:rPr lang="en-US" dirty="0" smtClean="0"/>
              <a:t> using a for loop.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404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3467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99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two loop variables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15000" y="14478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of </a:t>
            </a:r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as series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5000" y="19050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19050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7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311" y="0"/>
            <a:ext cx="4305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String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" y="1524000"/>
            <a:ext cx="9144000" cy="2397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495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column name you need .</a:t>
            </a:r>
            <a:r>
              <a:rPr lang="en-US" dirty="0" err="1" smtClean="0"/>
              <a:t>str</a:t>
            </a:r>
            <a:r>
              <a:rPr lang="en-US" dirty="0" smtClean="0"/>
              <a:t> if you wan to use a string method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81200" y="3886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53975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7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 to create a dictionary where I have an entry for each passenger where the key is the last name and the value is the age.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404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84455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5194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311" y="0"/>
            <a:ext cx="4305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String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" y="1524000"/>
            <a:ext cx="9144000" cy="2397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495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column name you need .</a:t>
            </a:r>
            <a:r>
              <a:rPr lang="en-US" dirty="0" err="1" smtClean="0"/>
              <a:t>str</a:t>
            </a:r>
            <a:r>
              <a:rPr lang="en-US" dirty="0" smtClean="0"/>
              <a:t> if you wan to use a string method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81200" y="3886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6800" y="419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.“</a:t>
            </a:r>
            <a:r>
              <a:rPr lang="en-US" dirty="0" err="1" smtClean="0"/>
              <a:t>string_method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810000" y="38862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1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311" y="0"/>
            <a:ext cx="4305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String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9144000" cy="3643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876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series with all lower case in the name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8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311" y="0"/>
            <a:ext cx="4305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String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604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wanted to know the proportion of “Mrs.” in the data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2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311" y="0"/>
            <a:ext cx="4305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String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604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wanted to know the proportion of “Mrs.” in the data set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638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</a:t>
            </a:r>
            <a:r>
              <a:rPr lang="en-US" dirty="0" err="1" smtClean="0"/>
              <a:t>boolean</a:t>
            </a:r>
            <a:r>
              <a:rPr lang="en-US" dirty="0" smtClean="0"/>
              <a:t> series with True if name contains “Mrs.” and False otherwise.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4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311" y="0"/>
            <a:ext cx="43051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String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wanted to know the proportion of “Mrs.” in the data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7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51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new column column called “</a:t>
            </a:r>
            <a:r>
              <a:rPr lang="en-US" dirty="0" err="1" smtClean="0"/>
              <a:t>Bool_Mrs</a:t>
            </a:r>
            <a:r>
              <a:rPr lang="en-US" dirty="0" smtClean="0"/>
              <a:t>” that stores these </a:t>
            </a:r>
            <a:r>
              <a:rPr lang="en-US" dirty="0" err="1" smtClean="0"/>
              <a:t>booleans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" y="3200400"/>
            <a:ext cx="9144000" cy="2117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0161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column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96200" y="5334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7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85231</TotalTime>
  <Words>998</Words>
  <Application>Microsoft Macintosh PowerPoint</Application>
  <PresentationFormat>On-screen Show (4:3)</PresentationFormat>
  <Paragraphs>131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Advanced Pandas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812</cp:revision>
  <dcterms:created xsi:type="dcterms:W3CDTF">2015-04-30T01:39:07Z</dcterms:created>
  <dcterms:modified xsi:type="dcterms:W3CDTF">2018-11-02T14:27:27Z</dcterms:modified>
</cp:coreProperties>
</file>