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7" r:id="rId4"/>
    <p:sldId id="259" r:id="rId5"/>
    <p:sldId id="273" r:id="rId6"/>
    <p:sldId id="272" r:id="rId7"/>
    <p:sldId id="262" r:id="rId8"/>
    <p:sldId id="263" r:id="rId9"/>
    <p:sldId id="264" r:id="rId10"/>
    <p:sldId id="266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23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41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521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68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207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34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56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5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6B62F-6CDB-6643-83D6-6E84EF207593}" type="datetimeFigureOut">
              <a:rPr lang="en-US" smtClean="0"/>
              <a:t>1/18/17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DCF32-2EB1-1649-ABB4-D2F79104CB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494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Lecture 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Relational databases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616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Class Data – Relational DB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3579755"/>
            <a:ext cx="8229600" cy="2876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707900"/>
              </p:ext>
            </p:extLst>
          </p:nvPr>
        </p:nvGraphicFramePr>
        <p:xfrm>
          <a:off x="279307" y="1477053"/>
          <a:ext cx="4148084" cy="21032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37021"/>
                <a:gridCol w="1037021"/>
                <a:gridCol w="1037021"/>
                <a:gridCol w="1037021"/>
              </a:tblGrid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ID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251993"/>
              </p:ext>
            </p:extLst>
          </p:nvPr>
        </p:nvGraphicFramePr>
        <p:xfrm>
          <a:off x="4681416" y="1477769"/>
          <a:ext cx="4277746" cy="182880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5529"/>
                <a:gridCol w="1445529"/>
                <a:gridCol w="1386688"/>
              </a:tblGrid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</a:t>
                      </a:r>
                      <a:r>
                        <a:rPr lang="en-US" baseline="0" dirty="0" smtClean="0"/>
                        <a:t> 103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</a:t>
                      </a:r>
                      <a:r>
                        <a:rPr lang="en-US" baseline="0" dirty="0" smtClean="0"/>
                        <a:t> 105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450 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330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61275"/>
              </p:ext>
            </p:extLst>
          </p:nvPr>
        </p:nvGraphicFramePr>
        <p:xfrm>
          <a:off x="553353" y="4634743"/>
          <a:ext cx="304800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88751" y="1060468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Table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44056" y="1060468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Table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65713" y="4071427"/>
            <a:ext cx="229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Info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6564174"/>
              </p:ext>
            </p:extLst>
          </p:nvPr>
        </p:nvGraphicFramePr>
        <p:xfrm>
          <a:off x="5394670" y="4094938"/>
          <a:ext cx="2891058" cy="256032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5529"/>
                <a:gridCol w="1445529"/>
              </a:tblGrid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655616" y="3585371"/>
            <a:ext cx="286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Student/Class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164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Type of Relationships Between Two Tables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245134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One to One</a:t>
            </a:r>
          </a:p>
          <a:p>
            <a:pPr marL="857250" lvl="1" indent="-457200"/>
            <a:r>
              <a:rPr lang="en-US" sz="2000" dirty="0" smtClean="0"/>
              <a:t>One row in the given table 1 corresponds to one row in table 2 and vise versa</a:t>
            </a:r>
          </a:p>
          <a:p>
            <a:pPr marL="40005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One to Many</a:t>
            </a:r>
          </a:p>
          <a:p>
            <a:pPr marL="857250" lvl="1" indent="-457200"/>
            <a:r>
              <a:rPr lang="en-US" sz="2000" dirty="0" smtClean="0"/>
              <a:t>One row in table 1 can correspond to multiple rows in table 2, but a row in table 2 corresponds to a single row in table 1</a:t>
            </a:r>
          </a:p>
          <a:p>
            <a:pPr marL="857250" lvl="1" indent="-457200"/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Many to Many</a:t>
            </a:r>
          </a:p>
          <a:p>
            <a:pPr marL="857250" lvl="1" indent="-457200"/>
            <a:r>
              <a:rPr lang="en-US" sz="2000" dirty="0"/>
              <a:t>One row in </a:t>
            </a:r>
            <a:r>
              <a:rPr lang="en-US" sz="2000" dirty="0" smtClean="0"/>
              <a:t>table 1 can </a:t>
            </a:r>
            <a:r>
              <a:rPr lang="en-US" sz="2000" dirty="0"/>
              <a:t>correspond to multiple rows in </a:t>
            </a:r>
            <a:r>
              <a:rPr lang="en-US" sz="2000" dirty="0" smtClean="0"/>
              <a:t>table 2 and vice versa.</a:t>
            </a:r>
            <a:endParaRPr lang="en-US" sz="2000" dirty="0"/>
          </a:p>
          <a:p>
            <a:pPr marL="40005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133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 to One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245134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 smtClean="0"/>
              <a:t>One row in the given table 1 corresponds to one row in table 2 and vise versa</a:t>
            </a:r>
          </a:p>
          <a:p>
            <a:pPr marL="40005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0005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r>
              <a:rPr lang="en-US" sz="2000" dirty="0" smtClean="0"/>
              <a:t>Each Student is from one state and each state has one student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0133067"/>
              </p:ext>
            </p:extLst>
          </p:nvPr>
        </p:nvGraphicFramePr>
        <p:xfrm>
          <a:off x="183627" y="3112447"/>
          <a:ext cx="4148084" cy="2103258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37021"/>
                <a:gridCol w="1037021"/>
                <a:gridCol w="1037021"/>
                <a:gridCol w="1037021"/>
              </a:tblGrid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ID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2832309"/>
              </p:ext>
            </p:extLst>
          </p:nvPr>
        </p:nvGraphicFramePr>
        <p:xfrm>
          <a:off x="5791200" y="3521283"/>
          <a:ext cx="3048000" cy="148336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Abbrev.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248376" y="2695862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Table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03560" y="2957967"/>
            <a:ext cx="229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State Info</a:t>
            </a:r>
            <a:endParaRPr lang="en-US" dirty="0"/>
          </a:p>
        </p:txBody>
      </p:sp>
      <p:cxnSp>
        <p:nvCxnSpPr>
          <p:cNvPr id="4" name="Straight Connector 3"/>
          <p:cNvCxnSpPr>
            <a:endCxn id="6" idx="1"/>
          </p:cNvCxnSpPr>
          <p:nvPr/>
        </p:nvCxnSpPr>
        <p:spPr>
          <a:xfrm>
            <a:off x="4331711" y="4262963"/>
            <a:ext cx="14594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88871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One to Many</a:t>
            </a:r>
            <a:endParaRPr lang="en-US" sz="36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245134"/>
            <a:ext cx="8229600" cy="5540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0005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r>
              <a:rPr lang="en-US" sz="2000" dirty="0" smtClean="0"/>
              <a:t>One author can have written multiple books, and each author/book combo corresponds to one author </a:t>
            </a:r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134"/>
            <a:ext cx="8229600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dirty="0"/>
              <a:t>One row in table 1 can correspond to multiple rows in table 2, but a row in table 2 corresponds to a single row in table 1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39704"/>
              </p:ext>
            </p:extLst>
          </p:nvPr>
        </p:nvGraphicFramePr>
        <p:xfrm>
          <a:off x="457200" y="3331214"/>
          <a:ext cx="3730569" cy="16155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43523"/>
                <a:gridCol w="1243523"/>
                <a:gridCol w="1243523"/>
              </a:tblGrid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Author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210130"/>
              </p:ext>
            </p:extLst>
          </p:nvPr>
        </p:nvGraphicFramePr>
        <p:xfrm>
          <a:off x="5638800" y="2800581"/>
          <a:ext cx="3048000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416843" y="2637006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 Table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014032" y="2236609"/>
            <a:ext cx="229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Book/Author Table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87769" y="4158576"/>
            <a:ext cx="14594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12" idx="1"/>
          </p:cNvCxnSpPr>
          <p:nvPr/>
        </p:nvCxnSpPr>
        <p:spPr>
          <a:xfrm flipV="1">
            <a:off x="5471178" y="4098521"/>
            <a:ext cx="167622" cy="6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71178" y="4158576"/>
            <a:ext cx="167622" cy="95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7949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Many to Many</a:t>
            </a:r>
            <a:endParaRPr lang="en-US" sz="36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245134"/>
            <a:ext cx="8229600" cy="55400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0005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r>
              <a:rPr lang="en-US" sz="2000" dirty="0" smtClean="0"/>
              <a:t>One student can be in multiple classes and one class can have multiple students </a:t>
            </a:r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134"/>
            <a:ext cx="8229600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sz="2400" dirty="0"/>
              <a:t>One row in table 1 can correspond to multiple rows in table 2, </a:t>
            </a:r>
            <a:r>
              <a:rPr lang="en-US" sz="2400" dirty="0" smtClean="0"/>
              <a:t>and vise versa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4187769" y="4158576"/>
            <a:ext cx="145948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5471178" y="4098521"/>
            <a:ext cx="167622" cy="6005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471178" y="4158576"/>
            <a:ext cx="167622" cy="95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1778471"/>
              </p:ext>
            </p:extLst>
          </p:nvPr>
        </p:nvGraphicFramePr>
        <p:xfrm>
          <a:off x="104381" y="3247030"/>
          <a:ext cx="4083388" cy="2268076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20847"/>
                <a:gridCol w="1020847"/>
                <a:gridCol w="1020847"/>
                <a:gridCol w="1020847"/>
              </a:tblGrid>
              <a:tr h="705294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ID</a:t>
                      </a:r>
                      <a:endParaRPr lang="en-US" dirty="0"/>
                    </a:p>
                  </a:txBody>
                  <a:tcPr/>
                </a:tc>
              </a:tr>
              <a:tr h="42874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2874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70529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1009852"/>
              </p:ext>
            </p:extLst>
          </p:nvPr>
        </p:nvGraphicFramePr>
        <p:xfrm>
          <a:off x="5647259" y="2354287"/>
          <a:ext cx="3191942" cy="307383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078616"/>
                <a:gridCol w="1078616"/>
                <a:gridCol w="1034710"/>
              </a:tblGrid>
              <a:tr h="407038">
                <a:tc>
                  <a:txBody>
                    <a:bodyPr/>
                    <a:lstStyle/>
                    <a:p>
                      <a:r>
                        <a:rPr lang="en-US" dirty="0" smtClean="0"/>
                        <a:t>Class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Course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Room</a:t>
                      </a:r>
                      <a:endParaRPr lang="en-US" dirty="0"/>
                    </a:p>
                  </a:txBody>
                  <a:tcPr/>
                </a:tc>
              </a:tr>
              <a:tr h="666698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</a:t>
                      </a:r>
                      <a:r>
                        <a:rPr lang="en-US" baseline="0" dirty="0" smtClean="0"/>
                        <a:t> 103</a:t>
                      </a:r>
                      <a:endParaRPr lang="en-US" dirty="0"/>
                    </a:p>
                  </a:txBody>
                  <a:tcPr/>
                </a:tc>
              </a:tr>
              <a:tr h="666698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</a:t>
                      </a:r>
                      <a:r>
                        <a:rPr lang="en-US" baseline="0" dirty="0" smtClean="0"/>
                        <a:t> 105</a:t>
                      </a:r>
                      <a:endParaRPr lang="en-US" dirty="0"/>
                    </a:p>
                  </a:txBody>
                  <a:tcPr/>
                </a:tc>
              </a:tr>
              <a:tr h="666698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450 </a:t>
                      </a:r>
                      <a:endParaRPr lang="en-US" dirty="0"/>
                    </a:p>
                  </a:txBody>
                  <a:tcPr/>
                </a:tc>
              </a:tr>
              <a:tr h="666698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330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340999" y="1872646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Class Table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74470" y="2713260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Student Table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4187769" y="4036292"/>
            <a:ext cx="178736" cy="12228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187769" y="4158576"/>
            <a:ext cx="178736" cy="951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571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How Are DBs Structured?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752600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Any MySQL database will be a relational db.</a:t>
            </a:r>
          </a:p>
          <a:p>
            <a:pPr lvl="1"/>
            <a:r>
              <a:rPr lang="en-US" sz="2000" dirty="0" smtClean="0"/>
              <a:t>Data is stored in multiple tables</a:t>
            </a:r>
          </a:p>
          <a:p>
            <a:pPr lvl="1"/>
            <a:r>
              <a:rPr lang="en-US" sz="2000" dirty="0" smtClean="0"/>
              <a:t>Tables are created to store the data in the most concise/organized way</a:t>
            </a:r>
          </a:p>
          <a:p>
            <a:pPr lvl="1"/>
            <a:r>
              <a:rPr lang="en-US" sz="2000" dirty="0" smtClean="0"/>
              <a:t>Tables are linked through various columns</a:t>
            </a:r>
            <a:endParaRPr lang="en-US" sz="2000" dirty="0"/>
          </a:p>
          <a:p>
            <a:endParaRPr lang="en-US" sz="2400" dirty="0" smtClean="0"/>
          </a:p>
          <a:p>
            <a:r>
              <a:rPr lang="en-US" sz="2400" dirty="0" smtClean="0"/>
              <a:t>We can use SQL Joins to combine the data </a:t>
            </a:r>
          </a:p>
          <a:p>
            <a:pPr lvl="1"/>
            <a:r>
              <a:rPr lang="en-US" sz="2000" dirty="0" smtClean="0"/>
              <a:t>More on this later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35937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Three Norms of Relational DB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31" name="Content Placeholder 2"/>
          <p:cNvSpPr txBox="1">
            <a:spLocks/>
          </p:cNvSpPr>
          <p:nvPr/>
        </p:nvSpPr>
        <p:spPr>
          <a:xfrm>
            <a:off x="609600" y="1245134"/>
            <a:ext cx="8229600" cy="4855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Must be a table as you’d think</a:t>
            </a:r>
          </a:p>
          <a:p>
            <a:pPr marL="857250" lvl="1" indent="-457200"/>
            <a:r>
              <a:rPr lang="en-US" sz="2000" dirty="0" smtClean="0"/>
              <a:t>In each row, there can only be a single value in each column</a:t>
            </a:r>
          </a:p>
          <a:p>
            <a:pPr marL="857250" lvl="1" indent="-457200"/>
            <a:r>
              <a:rPr lang="en-US" sz="2000" dirty="0" smtClean="0"/>
              <a:t>Each row in a table must contain the same number of columns</a:t>
            </a:r>
          </a:p>
          <a:p>
            <a:pPr marL="857250" lvl="1" indent="-457200"/>
            <a:r>
              <a:rPr lang="en-US" sz="2000" dirty="0" smtClean="0"/>
              <a:t>All rows in a table must be different. </a:t>
            </a:r>
          </a:p>
          <a:p>
            <a:pPr marL="400050" lvl="1" indent="0">
              <a:buNone/>
            </a:pPr>
            <a:r>
              <a:rPr lang="en-US" sz="2000" dirty="0" smtClean="0"/>
              <a:t> </a:t>
            </a: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 rows must be unique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All columns must be dependent on each other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457200" indent="-457200">
              <a:buFont typeface="+mj-lt"/>
              <a:buAutoNum type="arabicPeriod"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16199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Employee Salary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1143008"/>
              </p:ext>
            </p:extLst>
          </p:nvPr>
        </p:nvGraphicFramePr>
        <p:xfrm>
          <a:off x="2133274" y="1114651"/>
          <a:ext cx="5420648" cy="398154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5162"/>
                <a:gridCol w="1355162"/>
                <a:gridCol w="1355162"/>
                <a:gridCol w="1355162"/>
              </a:tblGrid>
              <a:tr h="59368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75K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249844"/>
            <a:ext cx="8229600" cy="145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What is not so great about this way of storing the data?</a:t>
            </a:r>
          </a:p>
          <a:p>
            <a:pPr lvl="1"/>
            <a:r>
              <a:rPr lang="en-US" sz="2000" dirty="0" smtClean="0"/>
              <a:t>Lots of redundant data (36 pieces of data) 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04940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Employee Salary – Relational DB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149751"/>
              </p:ext>
            </p:extLst>
          </p:nvPr>
        </p:nvGraphicFramePr>
        <p:xfrm>
          <a:off x="457200" y="1810563"/>
          <a:ext cx="4065486" cy="4027944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5162"/>
                <a:gridCol w="1355162"/>
                <a:gridCol w="1355162"/>
              </a:tblGrid>
              <a:tr h="593685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Eamon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Olive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Jim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249844"/>
            <a:ext cx="8229600" cy="145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518021" y="1248313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Employee Table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770696"/>
              </p:ext>
            </p:extLst>
          </p:nvPr>
        </p:nvGraphicFramePr>
        <p:xfrm>
          <a:off x="5212043" y="2502582"/>
          <a:ext cx="2244382" cy="230791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122191"/>
                <a:gridCol w="1122191"/>
              </a:tblGrid>
              <a:tr h="769304">
                <a:tc>
                  <a:txBody>
                    <a:bodyPr/>
                    <a:lstStyle/>
                    <a:p>
                      <a:r>
                        <a:rPr lang="en-US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Salary</a:t>
                      </a:r>
                      <a:endParaRPr lang="en-US" dirty="0"/>
                    </a:p>
                  </a:txBody>
                  <a:tcPr/>
                </a:tc>
              </a:tr>
              <a:tr h="769304"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50K</a:t>
                      </a:r>
                      <a:endParaRPr lang="en-US" dirty="0"/>
                    </a:p>
                  </a:txBody>
                  <a:tcPr/>
                </a:tc>
              </a:tr>
              <a:tr h="769304"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75K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793376" y="1832128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Employee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53664" y="5332429"/>
            <a:ext cx="39054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33 pieces of Data down from 36!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Easier to compute average of salaries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51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Author/Book Data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6724091"/>
              </p:ext>
            </p:extLst>
          </p:nvPr>
        </p:nvGraphicFramePr>
        <p:xfrm>
          <a:off x="1167772" y="1245134"/>
          <a:ext cx="6775810" cy="36112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5162"/>
                <a:gridCol w="1355162"/>
                <a:gridCol w="1355162"/>
                <a:gridCol w="1355162"/>
                <a:gridCol w="1355162"/>
              </a:tblGrid>
              <a:tr h="59368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r>
                        <a:rPr lang="en-US" baseline="0" dirty="0" smtClean="0"/>
                        <a:t> COB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 Charley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 Charley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Grapes</a:t>
                      </a:r>
                      <a:r>
                        <a:rPr lang="en-US" baseline="0" dirty="0" smtClean="0"/>
                        <a:t> of Wrath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013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Author/Book Data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3579755"/>
            <a:ext cx="8229600" cy="2876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746035"/>
              </p:ext>
            </p:extLst>
          </p:nvPr>
        </p:nvGraphicFramePr>
        <p:xfrm>
          <a:off x="1167772" y="1245134"/>
          <a:ext cx="6775810" cy="3611205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355162"/>
                <a:gridCol w="1355162"/>
                <a:gridCol w="1355162"/>
                <a:gridCol w="1355162"/>
                <a:gridCol w="1355162"/>
              </a:tblGrid>
              <a:tr h="59368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r>
                        <a:rPr lang="en-US" baseline="0" dirty="0" smtClean="0"/>
                        <a:t> COB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4396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</a:t>
                      </a:r>
                      <a:r>
                        <a:rPr lang="en-US" baseline="0" dirty="0" smtClean="0"/>
                        <a:t>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 Charley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 Charley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  <a:tr h="381764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Grapes</a:t>
                      </a:r>
                      <a:r>
                        <a:rPr lang="en-US" baseline="0" dirty="0" smtClean="0"/>
                        <a:t> of Wrath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249844"/>
            <a:ext cx="8229600" cy="1451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What is not so great about this way of storing the data?</a:t>
            </a:r>
          </a:p>
          <a:p>
            <a:pPr lvl="1"/>
            <a:r>
              <a:rPr lang="en-US" sz="2000" dirty="0" smtClean="0"/>
              <a:t>Not all columns are related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3860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Author/Book Data – Relational DB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3579755"/>
            <a:ext cx="8229600" cy="287607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4158086"/>
              </p:ext>
            </p:extLst>
          </p:nvPr>
        </p:nvGraphicFramePr>
        <p:xfrm>
          <a:off x="279309" y="1477053"/>
          <a:ext cx="3730569" cy="1615532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43523"/>
                <a:gridCol w="1243523"/>
                <a:gridCol w="1243523"/>
              </a:tblGrid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Author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COB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J.K. Rowling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U.K</a:t>
                      </a:r>
                      <a:endParaRPr lang="en-US" dirty="0"/>
                    </a:p>
                  </a:txBody>
                  <a:tcPr/>
                </a:tc>
              </a:tr>
              <a:tr h="48772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Steinbeck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U.S.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0060594"/>
              </p:ext>
            </p:extLst>
          </p:nvPr>
        </p:nvGraphicFramePr>
        <p:xfrm>
          <a:off x="4681416" y="2179194"/>
          <a:ext cx="4277746" cy="393191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45529"/>
                <a:gridCol w="1445529"/>
                <a:gridCol w="1386688"/>
              </a:tblGrid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Book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Title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Translation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German</a:t>
                      </a:r>
                      <a:endParaRPr lang="en-US" dirty="0"/>
                    </a:p>
                  </a:txBody>
                  <a:tcPr/>
                </a:tc>
              </a:tr>
              <a:tr h="327563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H.P.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French</a:t>
                      </a:r>
                      <a:endParaRPr lang="en-US" dirty="0"/>
                    </a:p>
                  </a:txBody>
                  <a:tcPr/>
                </a:tc>
              </a:tr>
              <a:tr h="81890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w/Charley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  <a:tr h="818909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Travels</a:t>
                      </a:r>
                      <a:r>
                        <a:rPr lang="en-US" baseline="0" dirty="0" smtClean="0"/>
                        <a:t> w/Charley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Turkish</a:t>
                      </a:r>
                      <a:endParaRPr lang="en-US" dirty="0"/>
                    </a:p>
                  </a:txBody>
                  <a:tcPr/>
                </a:tc>
              </a:tr>
              <a:tr h="573236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Grapes of Wrath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6267138"/>
              </p:ext>
            </p:extLst>
          </p:nvPr>
        </p:nvGraphicFramePr>
        <p:xfrm>
          <a:off x="718619" y="3817046"/>
          <a:ext cx="3048000" cy="259588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Book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2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053959" y="1748474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 Table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44056" y="1060468"/>
            <a:ext cx="1800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Author Table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170092" y="3340719"/>
            <a:ext cx="2291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Book/Author 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2737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192"/>
            <a:ext cx="8229600" cy="98494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Class Data</a:t>
            </a:r>
            <a:endParaRPr lang="en-US" sz="3600" dirty="0"/>
          </a:p>
        </p:txBody>
      </p:sp>
      <p:sp>
        <p:nvSpPr>
          <p:cNvPr id="4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563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lvl="1"/>
            <a:endParaRPr lang="en-US" sz="2000" dirty="0"/>
          </a:p>
          <a:p>
            <a:pPr lvl="1"/>
            <a:endParaRPr lang="en-US" sz="2000" dirty="0" smtClean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9248470"/>
              </p:ext>
            </p:extLst>
          </p:nvPr>
        </p:nvGraphicFramePr>
        <p:xfrm>
          <a:off x="457200" y="1263722"/>
          <a:ext cx="8458471" cy="4138299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208353"/>
                <a:gridCol w="1208353"/>
                <a:gridCol w="1208353"/>
                <a:gridCol w="1208353"/>
                <a:gridCol w="1208353"/>
                <a:gridCol w="1208353"/>
                <a:gridCol w="1208353"/>
              </a:tblGrid>
              <a:tr h="1198635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Classroom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Home State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Pop.</a:t>
                      </a:r>
                      <a:endParaRPr lang="en-US" dirty="0"/>
                    </a:p>
                  </a:txBody>
                  <a:tcPr/>
                </a:tc>
              </a:tr>
              <a:tr h="479455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 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6M</a:t>
                      </a:r>
                      <a:endParaRPr lang="en-US" dirty="0"/>
                    </a:p>
                  </a:txBody>
                  <a:tcPr/>
                </a:tc>
              </a:tr>
              <a:tr h="479455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Tarik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</a:t>
                      </a:r>
                      <a:r>
                        <a:rPr lang="en-US" baseline="0" dirty="0" smtClean="0"/>
                        <a:t>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6M</a:t>
                      </a:r>
                      <a:endParaRPr lang="en-US" dirty="0"/>
                    </a:p>
                  </a:txBody>
                  <a:tcPr/>
                </a:tc>
              </a:tr>
              <a:tr h="479455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Marshall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 105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3.1M</a:t>
                      </a:r>
                      <a:endParaRPr lang="en-US" dirty="0"/>
                    </a:p>
                  </a:txBody>
                  <a:tcPr/>
                </a:tc>
              </a:tr>
              <a:tr h="500433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QBA200a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Simon 103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7.1M</a:t>
                      </a:r>
                      <a:endParaRPr lang="en-US" dirty="0"/>
                    </a:p>
                  </a:txBody>
                  <a:tcPr/>
                </a:tc>
              </a:tr>
              <a:tr h="500433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450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7.1M</a:t>
                      </a:r>
                      <a:endParaRPr lang="en-US" dirty="0"/>
                    </a:p>
                  </a:txBody>
                  <a:tcPr/>
                </a:tc>
              </a:tr>
              <a:tr h="500433"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Christine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Hum 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Bauer 330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7.1M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5497709"/>
            <a:ext cx="8229600" cy="1267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Create a relational DB from the data above</a:t>
            </a:r>
          </a:p>
          <a:p>
            <a:pPr lvl="1"/>
            <a:r>
              <a:rPr lang="en-US" sz="1600" dirty="0" smtClean="0"/>
              <a:t>Need to come up with tables and their relations</a:t>
            </a:r>
          </a:p>
          <a:p>
            <a:pPr marL="457200" lvl="1" indent="0">
              <a:buNone/>
            </a:pPr>
            <a:r>
              <a:rPr lang="en-US" sz="2000" dirty="0" smtClean="0"/>
              <a:t> </a:t>
            </a:r>
            <a:endParaRPr lang="en-US" sz="1600" dirty="0" smtClean="0"/>
          </a:p>
          <a:p>
            <a:pPr marL="0" indent="0">
              <a:buNone/>
            </a:pPr>
            <a:endParaRPr lang="en-US" sz="2400" dirty="0"/>
          </a:p>
          <a:p>
            <a:endParaRPr lang="en-US" sz="2400" dirty="0" smtClean="0"/>
          </a:p>
          <a:p>
            <a:pPr lvl="1"/>
            <a:endParaRPr lang="en-US" sz="1600" dirty="0"/>
          </a:p>
          <a:p>
            <a:pPr marL="457200" lvl="1" indent="0">
              <a:buNone/>
            </a:pPr>
            <a:endParaRPr lang="en-US" sz="16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 smtClean="0"/>
          </a:p>
          <a:p>
            <a:pPr marL="457200" lvl="1" indent="0">
              <a:buFont typeface="Arial"/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3362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3339</TotalTime>
  <Words>946</Words>
  <Application>Microsoft Macintosh PowerPoint</Application>
  <PresentationFormat>On-screen Show (4:3)</PresentationFormat>
  <Paragraphs>713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Lecture 16</vt:lpstr>
      <vt:lpstr>How Are DBs Structured?</vt:lpstr>
      <vt:lpstr>Three Norms of Relational DB</vt:lpstr>
      <vt:lpstr>Employee Salary</vt:lpstr>
      <vt:lpstr>Employee Salary – Relational DB</vt:lpstr>
      <vt:lpstr>Author/Book Data</vt:lpstr>
      <vt:lpstr>Author/Book Data</vt:lpstr>
      <vt:lpstr>Author/Book Data – Relational DB</vt:lpstr>
      <vt:lpstr>Class Data</vt:lpstr>
      <vt:lpstr>Class Data – Relational DB</vt:lpstr>
      <vt:lpstr>Type of Relationships Between Two Tables</vt:lpstr>
      <vt:lpstr>One to One</vt:lpstr>
      <vt:lpstr>One to Many</vt:lpstr>
      <vt:lpstr> Many to Many</vt:lpstr>
    </vt:vector>
  </TitlesOfParts>
  <Company>Washington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Feldman</dc:creator>
  <cp:lastModifiedBy>Jacob Feldman</cp:lastModifiedBy>
  <cp:revision>68</cp:revision>
  <dcterms:created xsi:type="dcterms:W3CDTF">2016-03-02T22:58:58Z</dcterms:created>
  <dcterms:modified xsi:type="dcterms:W3CDTF">2017-01-18T20:53:55Z</dcterms:modified>
</cp:coreProperties>
</file>