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4" r:id="rId3"/>
    <p:sldId id="326" r:id="rId4"/>
    <p:sldId id="325" r:id="rId5"/>
    <p:sldId id="327" r:id="rId6"/>
    <p:sldId id="328" r:id="rId7"/>
    <p:sldId id="329" r:id="rId8"/>
    <p:sldId id="332" r:id="rId9"/>
    <p:sldId id="333" r:id="rId10"/>
    <p:sldId id="331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4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2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4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2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B62F-6CDB-6643-83D6-6E84EF207593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7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0.png"/><Relationship Id="rId7" Type="http://schemas.openxmlformats.org/officeDocument/2006/relationships/image" Target="../media/image18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0.png"/><Relationship Id="rId7" Type="http://schemas.openxmlformats.org/officeDocument/2006/relationships/image" Target="../media/image19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0.png"/><Relationship Id="rId7" Type="http://schemas.openxmlformats.org/officeDocument/2006/relationships/image" Target="../media/image2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17.emf"/><Relationship Id="rId4" Type="http://schemas.openxmlformats.org/officeDocument/2006/relationships/image" Target="../media/image11.png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0.png"/><Relationship Id="rId7" Type="http://schemas.openxmlformats.org/officeDocument/2006/relationships/image" Target="../media/image2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10" Type="http://schemas.openxmlformats.org/officeDocument/2006/relationships/image" Target="../media/image17.emf"/><Relationship Id="rId4" Type="http://schemas.openxmlformats.org/officeDocument/2006/relationships/image" Target="../media/image11.png"/><Relationship Id="rId9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Simulation Optimization</a:t>
            </a:r>
          </a:p>
        </p:txBody>
      </p:sp>
    </p:spTree>
    <p:extLst>
      <p:ext uri="{BB962C8B-B14F-4D97-AF65-F5344CB8AC3E}">
        <p14:creationId xmlns:p14="http://schemas.microsoft.com/office/powerpoint/2010/main" val="2304616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0521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4012" y="3647907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362727" y="4095584"/>
            <a:ext cx="6500812" cy="1047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362727" y="3953662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46400" y="3953662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68618" y="3953662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90836" y="3953662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13054" y="3953662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35272" y="3953662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846588" y="3943184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4012" y="439635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362727" y="5132689"/>
            <a:ext cx="6500812" cy="1047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362727" y="4990767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46400" y="4990767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68618" y="4990767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90836" y="4990767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13054" y="4990767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835272" y="4990767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846588" y="4980289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40112" y="447446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362727" y="6155790"/>
            <a:ext cx="6500812" cy="10478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362727" y="6013868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46400" y="6013868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468618" y="6013868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90836" y="6013868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13054" y="6013868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35272" y="6013868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846588" y="6003390"/>
            <a:ext cx="0" cy="30480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70" y="4420492"/>
            <a:ext cx="177800" cy="165100"/>
          </a:xfrm>
          <a:prstGeom prst="rect">
            <a:avLst/>
          </a:prstGeom>
        </p:spPr>
      </p:pic>
      <p:pic>
        <p:nvPicPr>
          <p:cNvPr id="55" name="Picture 5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16" y="4420492"/>
            <a:ext cx="177800" cy="165100"/>
          </a:xfrm>
          <a:prstGeom prst="rect">
            <a:avLst/>
          </a:prstGeom>
        </p:spPr>
      </p:pic>
      <p:pic>
        <p:nvPicPr>
          <p:cNvPr id="56" name="Picture 5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9" y="4477835"/>
            <a:ext cx="698500" cy="88900"/>
          </a:xfrm>
          <a:prstGeom prst="rect">
            <a:avLst/>
          </a:prstGeom>
        </p:spPr>
      </p:pic>
      <p:pic>
        <p:nvPicPr>
          <p:cNvPr id="57" name="Picture 56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638" y="4430114"/>
            <a:ext cx="469900" cy="165100"/>
          </a:xfrm>
          <a:prstGeom prst="rect">
            <a:avLst/>
          </a:prstGeom>
        </p:spPr>
      </p:pic>
      <p:pic>
        <p:nvPicPr>
          <p:cNvPr id="58" name="Picture 5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70" y="5539338"/>
            <a:ext cx="177800" cy="165100"/>
          </a:xfrm>
          <a:prstGeom prst="rect">
            <a:avLst/>
          </a:prstGeom>
        </p:spPr>
      </p:pic>
      <p:pic>
        <p:nvPicPr>
          <p:cNvPr id="59" name="Picture 5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16" y="5539338"/>
            <a:ext cx="177800" cy="165100"/>
          </a:xfrm>
          <a:prstGeom prst="rect">
            <a:avLst/>
          </a:prstGeom>
        </p:spPr>
      </p:pic>
      <p:pic>
        <p:nvPicPr>
          <p:cNvPr id="60" name="Picture 59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9" y="5596681"/>
            <a:ext cx="698500" cy="88900"/>
          </a:xfrm>
          <a:prstGeom prst="rect">
            <a:avLst/>
          </a:prstGeom>
        </p:spPr>
      </p:pic>
      <p:pic>
        <p:nvPicPr>
          <p:cNvPr id="61" name="Picture 60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638" y="5548960"/>
            <a:ext cx="469900" cy="165100"/>
          </a:xfrm>
          <a:prstGeom prst="rect">
            <a:avLst/>
          </a:prstGeom>
        </p:spPr>
      </p:pic>
      <p:pic>
        <p:nvPicPr>
          <p:cNvPr id="62" name="Picture 6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70" y="6487648"/>
            <a:ext cx="177800" cy="165100"/>
          </a:xfrm>
          <a:prstGeom prst="rect">
            <a:avLst/>
          </a:prstGeom>
        </p:spPr>
      </p:pic>
      <p:pic>
        <p:nvPicPr>
          <p:cNvPr id="63" name="Picture 62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16" y="6487648"/>
            <a:ext cx="177800" cy="165100"/>
          </a:xfrm>
          <a:prstGeom prst="rect">
            <a:avLst/>
          </a:prstGeom>
        </p:spPr>
      </p:pic>
      <p:pic>
        <p:nvPicPr>
          <p:cNvPr id="64" name="Picture 6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449" y="6544991"/>
            <a:ext cx="698500" cy="88900"/>
          </a:xfrm>
          <a:prstGeom prst="rect">
            <a:avLst/>
          </a:prstGeom>
        </p:spPr>
      </p:pic>
      <p:pic>
        <p:nvPicPr>
          <p:cNvPr id="65" name="Picture 64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638" y="6497270"/>
            <a:ext cx="469900" cy="165100"/>
          </a:xfrm>
          <a:prstGeom prst="rect">
            <a:avLst/>
          </a:prstGeom>
        </p:spPr>
      </p:pic>
      <p:pic>
        <p:nvPicPr>
          <p:cNvPr id="66" name="Picture 65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68" y="3974934"/>
            <a:ext cx="787400" cy="241300"/>
          </a:xfrm>
          <a:prstGeom prst="rect">
            <a:avLst/>
          </a:prstGeom>
        </p:spPr>
      </p:pic>
      <p:pic>
        <p:nvPicPr>
          <p:cNvPr id="67" name="Picture 66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68" y="5012039"/>
            <a:ext cx="787400" cy="241300"/>
          </a:xfrm>
          <a:prstGeom prst="rect">
            <a:avLst/>
          </a:prstGeom>
        </p:spPr>
      </p:pic>
      <p:pic>
        <p:nvPicPr>
          <p:cNvPr id="69" name="Picture 68" descr="latex-image-1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68" y="6035996"/>
            <a:ext cx="8763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7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214246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AB delivers it’s beer to vendors using third party delivery trucks.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Before the day commences, AB decides on two weights of beer trailers that they preload so they can just load into the third trucks.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The third party trucks have variable weight (Uniform(10K,35K) lbs.) and once loaded with the trailers their weight cannot exceed 40K lbs.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/>
              <a:t>Once truck arrives, always assign lower cost trailer.  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Every </a:t>
            </a:r>
            <a:r>
              <a:rPr lang="en-US" dirty="0" err="1"/>
              <a:t>lbs</a:t>
            </a:r>
            <a:r>
              <a:rPr lang="en-US" dirty="0"/>
              <a:t> over 40K costs $1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Every pound under 40k costs $0.75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  <a:p>
            <a:pPr lvl="1"/>
            <a:r>
              <a:rPr lang="en-US" dirty="0"/>
              <a:t>How can I optimally choose the two pre loaded trailer weights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55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718" y="2469591"/>
            <a:ext cx="3352800" cy="242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2020595"/>
            <a:ext cx="2276870" cy="12123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4289111"/>
            <a:ext cx="2276870" cy="1212359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57" y="3541823"/>
            <a:ext cx="1714500" cy="190500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57" y="5774101"/>
            <a:ext cx="1714500" cy="190500"/>
          </a:xfrm>
          <a:prstGeom prst="rect">
            <a:avLst/>
          </a:prstGeom>
        </p:spPr>
      </p:pic>
      <p:pic>
        <p:nvPicPr>
          <p:cNvPr id="17" name="Picture 1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778" y="5149066"/>
            <a:ext cx="260350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5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718" y="2469591"/>
            <a:ext cx="3352800" cy="242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2020595"/>
            <a:ext cx="2276870" cy="12123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4289111"/>
            <a:ext cx="2276870" cy="1212359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3490442"/>
            <a:ext cx="1968500" cy="177800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5818939"/>
            <a:ext cx="1968500" cy="1778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29" y="5139520"/>
            <a:ext cx="16002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36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718" y="2469591"/>
            <a:ext cx="3352800" cy="242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2020595"/>
            <a:ext cx="2276870" cy="12123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4289111"/>
            <a:ext cx="2276870" cy="1212359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3490442"/>
            <a:ext cx="1968500" cy="177800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5818939"/>
            <a:ext cx="1968500" cy="1778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790305">
            <a:off x="3158531" y="2763778"/>
            <a:ext cx="2191371" cy="250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966" y="2207459"/>
            <a:ext cx="2108200" cy="165100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29" y="5139520"/>
            <a:ext cx="16002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76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718" y="2469591"/>
            <a:ext cx="3352800" cy="242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2020595"/>
            <a:ext cx="2276870" cy="12123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4289111"/>
            <a:ext cx="2276870" cy="1212359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3490442"/>
            <a:ext cx="1968500" cy="177800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5818939"/>
            <a:ext cx="1968500" cy="1778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9504391">
            <a:off x="3063230" y="4306061"/>
            <a:ext cx="2191371" cy="250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396" y="5190244"/>
            <a:ext cx="1866900" cy="165100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29" y="5139520"/>
            <a:ext cx="16002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88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718" y="2469591"/>
            <a:ext cx="3352800" cy="242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2020595"/>
            <a:ext cx="2276870" cy="12123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4289111"/>
            <a:ext cx="2276870" cy="1212359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3490442"/>
            <a:ext cx="1968500" cy="177800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5818939"/>
            <a:ext cx="1968500" cy="1778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4" y="6139539"/>
            <a:ext cx="1028700" cy="1524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07" y="3811042"/>
            <a:ext cx="1028700" cy="15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1880" y="2020595"/>
            <a:ext cx="1524000" cy="1143000"/>
          </a:xfrm>
          <a:prstGeom prst="rect">
            <a:avLst/>
          </a:prstGeom>
        </p:spPr>
      </p:pic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29" y="5139520"/>
            <a:ext cx="16002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2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718" y="2469591"/>
            <a:ext cx="3352800" cy="2425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2020595"/>
            <a:ext cx="2276870" cy="12123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010" y="4289111"/>
            <a:ext cx="2276870" cy="1212359"/>
          </a:xfrm>
          <a:prstGeom prst="rect">
            <a:avLst/>
          </a:prstGeom>
        </p:spPr>
      </p:pic>
      <p:pic>
        <p:nvPicPr>
          <p:cNvPr id="11" name="Picture 10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3490442"/>
            <a:ext cx="1968500" cy="177800"/>
          </a:xfrm>
          <a:prstGeom prst="rect">
            <a:avLst/>
          </a:prstGeom>
        </p:spPr>
      </p:pic>
      <p:pic>
        <p:nvPicPr>
          <p:cNvPr id="16" name="Picture 15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85" y="5818939"/>
            <a:ext cx="1968500" cy="1778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514" y="6139539"/>
            <a:ext cx="1028700" cy="1524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07" y="3811042"/>
            <a:ext cx="1028700" cy="152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01880" y="2020595"/>
            <a:ext cx="1524000" cy="1143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25558" y="5501470"/>
            <a:ext cx="4483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Question: What two weights should I choose?</a:t>
            </a:r>
          </a:p>
        </p:txBody>
      </p:sp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29" y="5139520"/>
            <a:ext cx="16002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8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6284" y="215485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What is the expected cost if I choose weights of 20K and 30K?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/>
              <a:t>Here is the Monte Carlo: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Sample a truck arrival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Find the optimal truck assignment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Compute cost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Repeat steps 1-3 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Return the average over the N trials</a:t>
            </a:r>
          </a:p>
        </p:txBody>
      </p:sp>
    </p:spTree>
    <p:extLst>
      <p:ext uri="{BB962C8B-B14F-4D97-AF65-F5344CB8AC3E}">
        <p14:creationId xmlns:p14="http://schemas.microsoft.com/office/powerpoint/2010/main" val="895296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8" y="146743"/>
            <a:ext cx="1579958" cy="15799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54" y="260192"/>
            <a:ext cx="1579958" cy="1579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6284" y="215485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What is the expected cost if I choose weights of 20K and 30K?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/>
              <a:t>Here is the Monte Carlo: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Sample a truck arrival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Find the optimal truck assignment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Compute cost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Repeat steps 1-3 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Return the average over the N trials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1548" y="5349769"/>
            <a:ext cx="7312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Optimize over the weights through enumeration again!</a:t>
            </a:r>
          </a:p>
        </p:txBody>
      </p:sp>
    </p:spTree>
    <p:extLst>
      <p:ext uri="{BB962C8B-B14F-4D97-AF65-F5344CB8AC3E}">
        <p14:creationId xmlns:p14="http://schemas.microsoft.com/office/powerpoint/2010/main" val="383079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2184168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You have $1000 and are considering investing it in three stocks: Orange, </a:t>
            </a:r>
            <a:r>
              <a:rPr lang="en-US" dirty="0" err="1"/>
              <a:t>Moogle</a:t>
            </a:r>
            <a:r>
              <a:rPr lang="en-US" dirty="0"/>
              <a:t> and </a:t>
            </a:r>
            <a:r>
              <a:rPr lang="en-US" dirty="0" err="1"/>
              <a:t>Snapcat</a:t>
            </a:r>
            <a:r>
              <a:rPr lang="en-US" dirty="0"/>
              <a:t>.</a:t>
            </a:r>
          </a:p>
          <a:p>
            <a:r>
              <a:rPr lang="en-US" dirty="0"/>
              <a:t>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You notice that the historical returns for each of these three socks are normally distributed with the following parameters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Caveat</a:t>
            </a:r>
            <a:r>
              <a:rPr lang="en-US" dirty="0"/>
              <a:t>:  If you have a negative return you will get fired, which which has a cost to you of $10K.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55098"/>
              </p:ext>
            </p:extLst>
          </p:nvPr>
        </p:nvGraphicFramePr>
        <p:xfrm>
          <a:off x="1379678" y="3975666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9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2184168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You have $1000 and are considering investing it in three stocks: Orange, </a:t>
            </a:r>
            <a:r>
              <a:rPr lang="en-US" dirty="0" err="1"/>
              <a:t>Moogle</a:t>
            </a:r>
            <a:r>
              <a:rPr lang="en-US" dirty="0"/>
              <a:t> and </a:t>
            </a:r>
            <a:r>
              <a:rPr lang="en-US" dirty="0" err="1"/>
              <a:t>Snapcat</a:t>
            </a:r>
            <a:r>
              <a:rPr lang="en-US" dirty="0"/>
              <a:t>.</a:t>
            </a:r>
          </a:p>
          <a:p>
            <a:r>
              <a:rPr lang="en-US" dirty="0"/>
              <a:t> 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You notice that the historical returns for each of these three socks are normal distributed with the following parameters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87466"/>
              </p:ext>
            </p:extLst>
          </p:nvPr>
        </p:nvGraphicFramePr>
        <p:xfrm>
          <a:off x="1379678" y="3975666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5503718"/>
            <a:ext cx="8356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How should I allocate my $1000 amongst the three stocks to maximize my expected return? </a:t>
            </a:r>
          </a:p>
        </p:txBody>
      </p:sp>
    </p:spTree>
    <p:extLst>
      <p:ext uri="{BB962C8B-B14F-4D97-AF65-F5344CB8AC3E}">
        <p14:creationId xmlns:p14="http://schemas.microsoft.com/office/powerpoint/2010/main" val="88746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6284" y="383868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What is my expected return if I invest $500 in Orange and $250 in the other two stocks?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778973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46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6284" y="383868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What is my expected return if I invest $500 in Orange and $250 in the other two stocks?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algn="ctr"/>
            <a:r>
              <a:rPr lang="en-US" sz="2400" dirty="0"/>
              <a:t>Use Monte Carlo Simulation!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29568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09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6284" y="383868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What is my expected return if I invest $500 in Orange and $250 in the other two stocks?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/>
              <a:t>Here is the Monte Carlo:</a:t>
            </a:r>
          </a:p>
          <a:p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Sample returns for the three stocks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Compute total return given investment and sampled returns for each stock</a:t>
            </a:r>
          </a:p>
          <a:p>
            <a:pPr marL="1257300" lvl="2" indent="-342900">
              <a:buFont typeface="Arial"/>
              <a:buChar char="•"/>
            </a:pPr>
            <a:r>
              <a:rPr lang="en-US" dirty="0"/>
              <a:t>If return is negative we incur $10K cost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Repeat Steps 1 and 2 N times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Return average total return over the N trials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68131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77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993798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4012" y="364790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So, how do I find the optimal allocation of the $1000?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76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65084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4012" y="3647907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So, how do I find the optimal allocation of the $1000?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Repeat the MC simulation for all allocations of $1000 of the three stocks and then picks the best! 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23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/>
              <a:t>Simulation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1617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pPr marL="457200" lvl="1" indent="0">
              <a:buFont typeface="Arial"/>
              <a:buNone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25" y="334664"/>
            <a:ext cx="1565304" cy="16586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308" y="415810"/>
            <a:ext cx="1565304" cy="165864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100732"/>
              </p:ext>
            </p:extLst>
          </p:nvPr>
        </p:nvGraphicFramePr>
        <p:xfrm>
          <a:off x="1379678" y="2253348"/>
          <a:ext cx="6096000" cy="1112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Snapcat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4012" y="3647907"/>
            <a:ext cx="8229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So, how do I find the optimal allocation of the $1000?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Repeat the MC simulation for all allocations of $1000 of the three stocks and then picks the best! </a:t>
            </a:r>
          </a:p>
          <a:p>
            <a:pPr marL="285750" lvl="1" indent="-285750">
              <a:buFont typeface="Arial"/>
              <a:buChar char="•"/>
            </a:pPr>
            <a:endParaRPr lang="en-US" dirty="0"/>
          </a:p>
          <a:p>
            <a:pPr marL="285750" lvl="1" indent="-285750">
              <a:buFont typeface="Arial"/>
              <a:buChar char="•"/>
            </a:pPr>
            <a:r>
              <a:rPr lang="en-US" dirty="0"/>
              <a:t>Are we guaranteed that we invest all $1000?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4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29574</TotalTime>
  <Words>670</Words>
  <Application>Microsoft Macintosh PowerPoint</Application>
  <PresentationFormat>On-screen Show (4:3)</PresentationFormat>
  <Paragraphs>488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Lecture 10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  <vt:lpstr>Simulation Optimization</vt:lpstr>
    </vt:vector>
  </TitlesOfParts>
  <Company>Washington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Feldman</dc:creator>
  <cp:lastModifiedBy>Microsoft Office User</cp:lastModifiedBy>
  <cp:revision>240</cp:revision>
  <dcterms:created xsi:type="dcterms:W3CDTF">2016-03-02T22:58:58Z</dcterms:created>
  <dcterms:modified xsi:type="dcterms:W3CDTF">2018-10-11T17:42:40Z</dcterms:modified>
</cp:coreProperties>
</file>