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4"/>
  </p:notesMasterIdLst>
  <p:sldIdLst>
    <p:sldId id="256" r:id="rId2"/>
    <p:sldId id="717" r:id="rId3"/>
    <p:sldId id="596" r:id="rId4"/>
    <p:sldId id="602" r:id="rId5"/>
    <p:sldId id="603" r:id="rId6"/>
    <p:sldId id="604" r:id="rId7"/>
    <p:sldId id="605" r:id="rId8"/>
    <p:sldId id="718" r:id="rId9"/>
    <p:sldId id="606" r:id="rId10"/>
    <p:sldId id="713" r:id="rId11"/>
    <p:sldId id="714" r:id="rId12"/>
    <p:sldId id="715" r:id="rId13"/>
    <p:sldId id="716" r:id="rId14"/>
    <p:sldId id="607" r:id="rId15"/>
    <p:sldId id="608" r:id="rId16"/>
    <p:sldId id="609" r:id="rId17"/>
    <p:sldId id="610" r:id="rId18"/>
    <p:sldId id="611" r:id="rId19"/>
    <p:sldId id="612" r:id="rId20"/>
    <p:sldId id="613" r:id="rId21"/>
    <p:sldId id="614" r:id="rId22"/>
    <p:sldId id="616" r:id="rId23"/>
    <p:sldId id="617" r:id="rId24"/>
    <p:sldId id="621" r:id="rId25"/>
    <p:sldId id="623" r:id="rId26"/>
    <p:sldId id="624" r:id="rId27"/>
    <p:sldId id="622" r:id="rId28"/>
    <p:sldId id="626" r:id="rId29"/>
    <p:sldId id="625" r:id="rId30"/>
    <p:sldId id="627" r:id="rId31"/>
    <p:sldId id="628" r:id="rId32"/>
    <p:sldId id="629" r:id="rId33"/>
    <p:sldId id="630" r:id="rId34"/>
    <p:sldId id="633" r:id="rId35"/>
    <p:sldId id="634" r:id="rId36"/>
    <p:sldId id="635" r:id="rId37"/>
    <p:sldId id="636" r:id="rId38"/>
    <p:sldId id="637" r:id="rId39"/>
    <p:sldId id="638" r:id="rId40"/>
    <p:sldId id="639" r:id="rId41"/>
    <p:sldId id="640" r:id="rId42"/>
    <p:sldId id="666" r:id="rId43"/>
    <p:sldId id="667" r:id="rId44"/>
    <p:sldId id="668" r:id="rId45"/>
    <p:sldId id="641" r:id="rId46"/>
    <p:sldId id="642" r:id="rId47"/>
    <p:sldId id="643" r:id="rId48"/>
    <p:sldId id="644" r:id="rId49"/>
    <p:sldId id="719" r:id="rId50"/>
    <p:sldId id="645" r:id="rId51"/>
    <p:sldId id="646" r:id="rId52"/>
    <p:sldId id="647" r:id="rId53"/>
    <p:sldId id="648" r:id="rId54"/>
    <p:sldId id="649" r:id="rId55"/>
    <p:sldId id="651" r:id="rId56"/>
    <p:sldId id="652" r:id="rId57"/>
    <p:sldId id="709" r:id="rId58"/>
    <p:sldId id="720" r:id="rId59"/>
    <p:sldId id="710" r:id="rId60"/>
    <p:sldId id="632" r:id="rId61"/>
    <p:sldId id="631" r:id="rId62"/>
    <p:sldId id="653" r:id="rId63"/>
    <p:sldId id="723" r:id="rId64"/>
    <p:sldId id="654" r:id="rId65"/>
    <p:sldId id="655" r:id="rId66"/>
    <p:sldId id="656" r:id="rId67"/>
    <p:sldId id="724" r:id="rId68"/>
    <p:sldId id="657" r:id="rId69"/>
    <p:sldId id="658" r:id="rId70"/>
    <p:sldId id="659" r:id="rId71"/>
    <p:sldId id="662" r:id="rId72"/>
    <p:sldId id="664" r:id="rId73"/>
    <p:sldId id="663" r:id="rId74"/>
    <p:sldId id="665" r:id="rId75"/>
    <p:sldId id="669" r:id="rId76"/>
    <p:sldId id="670" r:id="rId77"/>
    <p:sldId id="721" r:id="rId78"/>
    <p:sldId id="671" r:id="rId79"/>
    <p:sldId id="672" r:id="rId80"/>
    <p:sldId id="673" r:id="rId81"/>
    <p:sldId id="674" r:id="rId82"/>
    <p:sldId id="675" r:id="rId83"/>
    <p:sldId id="676" r:id="rId84"/>
    <p:sldId id="722" r:id="rId85"/>
    <p:sldId id="677" r:id="rId86"/>
    <p:sldId id="678" r:id="rId87"/>
    <p:sldId id="679" r:id="rId88"/>
    <p:sldId id="725" r:id="rId89"/>
    <p:sldId id="681" r:id="rId90"/>
    <p:sldId id="682" r:id="rId91"/>
    <p:sldId id="683" r:id="rId92"/>
    <p:sldId id="726" r:id="rId93"/>
    <p:sldId id="684" r:id="rId94"/>
    <p:sldId id="685" r:id="rId95"/>
    <p:sldId id="686" r:id="rId96"/>
    <p:sldId id="687" r:id="rId97"/>
    <p:sldId id="688" r:id="rId98"/>
    <p:sldId id="711" r:id="rId99"/>
    <p:sldId id="690" r:id="rId100"/>
    <p:sldId id="727" r:id="rId101"/>
    <p:sldId id="689" r:id="rId102"/>
    <p:sldId id="691" r:id="rId103"/>
    <p:sldId id="692" r:id="rId104"/>
    <p:sldId id="693" r:id="rId105"/>
    <p:sldId id="728" r:id="rId106"/>
    <p:sldId id="694" r:id="rId107"/>
    <p:sldId id="695" r:id="rId108"/>
    <p:sldId id="696" r:id="rId109"/>
    <p:sldId id="697" r:id="rId110"/>
    <p:sldId id="698" r:id="rId111"/>
    <p:sldId id="699" r:id="rId112"/>
    <p:sldId id="700" r:id="rId113"/>
    <p:sldId id="701" r:id="rId114"/>
    <p:sldId id="702" r:id="rId115"/>
    <p:sldId id="707" r:id="rId116"/>
    <p:sldId id="708" r:id="rId117"/>
    <p:sldId id="703" r:id="rId118"/>
    <p:sldId id="704" r:id="rId119"/>
    <p:sldId id="729" r:id="rId120"/>
    <p:sldId id="705" r:id="rId121"/>
    <p:sldId id="730" r:id="rId122"/>
    <p:sldId id="706" r:id="rId123"/>
  </p:sldIdLst>
  <p:sldSz cx="9144000" cy="6858000" type="screen4x3"/>
  <p:notesSz cx="6858000" cy="9144000"/>
  <p:custDataLst>
    <p:tags r:id="rId1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0679" autoAdjust="0"/>
  </p:normalViewPr>
  <p:slideViewPr>
    <p:cSldViewPr>
      <p:cViewPr varScale="1">
        <p:scale>
          <a:sx n="118" d="100"/>
          <a:sy n="118" d="100"/>
        </p:scale>
        <p:origin x="24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77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7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0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3131-76A5-42A0-BF8E-B774CBD27D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Pandas – Part 1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657600"/>
            <a:ext cx="3492500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78795" y="45784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796" y="0"/>
            <a:ext cx="5394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Reading in Data From Excel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7581900" cy="2113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2590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10000" y="2438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106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file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5000" y="1371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3298785"/>
            <a:ext cx="9144000" cy="31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97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1842" y="0"/>
            <a:ext cx="31421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Resetting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B589F-E34A-034D-8E38-F5A44606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13" y="770130"/>
            <a:ext cx="5664200" cy="74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CDE27-ECCC-C14F-B07B-4822C0A87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18" y="1497659"/>
            <a:ext cx="9144000" cy="47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70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80" y="0"/>
            <a:ext cx="31726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the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7162800" cy="825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7400"/>
            <a:ext cx="8031701" cy="2476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8768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reset_index</a:t>
            </a:r>
            <a:r>
              <a:rPr lang="en-US" dirty="0"/>
              <a:t>() will make your index row numbers again.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Useful when manipulating </a:t>
            </a:r>
            <a:r>
              <a:rPr lang="en-US" dirty="0" err="1"/>
              <a:t>dataframes</a:t>
            </a:r>
            <a:r>
              <a:rPr lang="en-US" dirty="0"/>
              <a:t> and index can get messed up</a:t>
            </a:r>
          </a:p>
        </p:txBody>
      </p:sp>
    </p:spTree>
    <p:extLst>
      <p:ext uri="{BB962C8B-B14F-4D97-AF65-F5344CB8AC3E}">
        <p14:creationId xmlns:p14="http://schemas.microsoft.com/office/powerpoint/2010/main" val="8211237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867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that different columns have different indicators for missing data.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9144000" cy="2579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547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03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526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5943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replace the missing data with a true </a:t>
            </a:r>
            <a:r>
              <a:rPr lang="en-US" dirty="0" err="1"/>
              <a:t>NaN</a:t>
            </a:r>
            <a:r>
              <a:rPr lang="en-US" dirty="0"/>
              <a:t> (right now everything is just a string).</a:t>
            </a:r>
          </a:p>
        </p:txBody>
      </p:sp>
    </p:spTree>
    <p:extLst>
      <p:ext uri="{BB962C8B-B14F-4D97-AF65-F5344CB8AC3E}">
        <p14:creationId xmlns:p14="http://schemas.microsoft.com/office/powerpoint/2010/main" val="12272694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22" y="1295400"/>
            <a:ext cx="9144000" cy="1095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2667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strings specifying which values are missing.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10200" y="20574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201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7557C-A955-A747-9D66-D6B3AA7C6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2590800"/>
            <a:ext cx="9144000" cy="2235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1A884-8DC6-EC47-A78A-7F7C6AB8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182" y="1143000"/>
            <a:ext cx="3365500" cy="7493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2225F9-3895-3440-8158-31F7AA5630BB}"/>
              </a:ext>
            </a:extLst>
          </p:cNvPr>
          <p:cNvCxnSpPr>
            <a:cxnSpLocks/>
          </p:cNvCxnSpPr>
          <p:nvPr/>
        </p:nvCxnSpPr>
        <p:spPr>
          <a:xfrm>
            <a:off x="460375" y="3276600"/>
            <a:ext cx="839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007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22" y="1295400"/>
            <a:ext cx="9144000" cy="1095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2667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strings specifying which values are missing.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10200" y="20574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1833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638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</a:t>
            </a:r>
            <a:r>
              <a:rPr lang="en-US" dirty="0" err="1"/>
              <a:t>NaN</a:t>
            </a:r>
            <a:r>
              <a:rPr lang="en-US" dirty="0"/>
              <a:t> value (from </a:t>
            </a:r>
            <a:r>
              <a:rPr lang="en-US" dirty="0" err="1"/>
              <a:t>numpy</a:t>
            </a:r>
            <a:r>
              <a:rPr lang="en-US" dirty="0"/>
              <a:t> package), which is not a string.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19600" y="51816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7188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know “</a:t>
            </a:r>
            <a:r>
              <a:rPr lang="en-US" dirty="0" err="1"/>
              <a:t>NaN</a:t>
            </a:r>
            <a:r>
              <a:rPr lang="en-US" dirty="0"/>
              <a:t>” and “not available” are missing data points, but what about -1?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534400" cy="17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996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know “</a:t>
            </a:r>
            <a:r>
              <a:rPr lang="en-US" dirty="0" err="1"/>
              <a:t>NaN</a:t>
            </a:r>
            <a:r>
              <a:rPr lang="en-US" dirty="0"/>
              <a:t>” and “not available” are missing data points, but what about -1?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For the Participation1 column the -1 is probably missing data.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For the Temp column, the -1 is likely not missing data, since -1 is a valid temperature.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For each column, we can specify exactly which values correspond to missing data.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534400" cy="17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8450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2667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Curly brackets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629400" y="19050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943600" y="17526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30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796" y="0"/>
            <a:ext cx="5394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Reading in Data From Excel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67691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743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</a:t>
            </a:r>
            <a:r>
              <a:rPr lang="en-US" dirty="0" err="1"/>
              <a:t>Grades_Short.csv</a:t>
            </a:r>
            <a:r>
              <a:rPr lang="en-US" dirty="0"/>
              <a:t> is in Data Folder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67000" y="20574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26100" y="2667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5105400" y="2590800"/>
            <a:ext cx="5207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4141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251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 name as string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NaN</a:t>
            </a:r>
            <a:r>
              <a:rPr lang="en-US" dirty="0"/>
              <a:t> value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34000" y="1905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20000" y="1905000"/>
            <a:ext cx="76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09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251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 name as string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NaN</a:t>
            </a:r>
            <a:r>
              <a:rPr lang="en-US" dirty="0"/>
              <a:t> value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34000" y="1905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20000" y="1905000"/>
            <a:ext cx="76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5000" y="3505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“For column Participation1, replace all -1s with a </a:t>
            </a:r>
            <a:r>
              <a:rPr lang="en-US" dirty="0" err="1"/>
              <a:t>NaN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0796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335" y="0"/>
            <a:ext cx="2661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Missing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9200"/>
            <a:ext cx="9144000" cy="1870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5029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the -1 was replaced only in Participation1 column</a:t>
            </a:r>
          </a:p>
        </p:txBody>
      </p:sp>
    </p:spTree>
    <p:extLst>
      <p:ext uri="{BB962C8B-B14F-4D97-AF65-F5344CB8AC3E}">
        <p14:creationId xmlns:p14="http://schemas.microsoft.com/office/powerpoint/2010/main" val="25829143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003" y="0"/>
            <a:ext cx="46498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Comparing Approaches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0600"/>
            <a:ext cx="91440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1095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1: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Does a global search and replace in all columns.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3528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2: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Allows you to specify column by column the values that should be replaced with </a:t>
            </a:r>
            <a:r>
              <a:rPr lang="en-US" dirty="0" err="1"/>
              <a:t>NaN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036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5929" y="0"/>
            <a:ext cx="5194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Benefiting of Having </a:t>
            </a:r>
            <a:r>
              <a:rPr lang="en-US" sz="3600" b="1" dirty="0" err="1">
                <a:solidFill>
                  <a:schemeClr val="bg1"/>
                </a:solidFill>
              </a:rPr>
              <a:t>NaNs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Have common symbol for where there is missing data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Good for you and good for others looking at your code/data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These entries will be ignored if you try to compute means of columns with </a:t>
            </a:r>
            <a:r>
              <a:rPr lang="en-US" sz="2400" dirty="0" err="1"/>
              <a:t>NaNs</a:t>
            </a:r>
            <a:r>
              <a:rPr lang="en-US" sz="2400" dirty="0"/>
              <a:t>. </a:t>
            </a:r>
          </a:p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We can easily get rid of column/rows with missing data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We can easily replace the missing values with the mean of the column, for example.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20168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0026" y="0"/>
            <a:ext cx="31458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Isnull</a:t>
            </a:r>
            <a:r>
              <a:rPr lang="en-US" sz="3600" b="1" dirty="0">
                <a:solidFill>
                  <a:schemeClr val="bg1"/>
                </a:solidFill>
              </a:rPr>
              <a:t>()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22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isnull</a:t>
            </a:r>
            <a:r>
              <a:rPr lang="en-US" sz="2400" dirty="0"/>
              <a:t>() method lets you check where the </a:t>
            </a:r>
            <a:r>
              <a:rPr lang="en-US" sz="2400" dirty="0" err="1"/>
              <a:t>NaNs</a:t>
            </a:r>
            <a:r>
              <a:rPr lang="en-US" sz="2400" dirty="0"/>
              <a:t> are: 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2338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4191000"/>
            <a:ext cx="9144000" cy="23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1120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0026" y="0"/>
            <a:ext cx="31458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Isnull</a:t>
            </a:r>
            <a:r>
              <a:rPr lang="en-US" sz="3600" b="1" dirty="0">
                <a:solidFill>
                  <a:schemeClr val="bg1"/>
                </a:solidFill>
              </a:rPr>
              <a:t>()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22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isnull</a:t>
            </a:r>
            <a:r>
              <a:rPr lang="en-US" sz="2400" dirty="0"/>
              <a:t>() method lets you check where the </a:t>
            </a:r>
            <a:r>
              <a:rPr lang="en-US" sz="2400" dirty="0" err="1"/>
              <a:t>NaNs</a:t>
            </a:r>
            <a:r>
              <a:rPr lang="en-US" sz="2400" dirty="0"/>
              <a:t> are: 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752600"/>
            <a:ext cx="9144000" cy="2336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4042469"/>
            <a:ext cx="4114800" cy="28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05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429" y="0"/>
            <a:ext cx="35430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Dropna</a:t>
            </a:r>
            <a:r>
              <a:rPr lang="en-US" sz="3600" b="1" dirty="0">
                <a:solidFill>
                  <a:schemeClr val="bg1"/>
                </a:solidFill>
              </a:rPr>
              <a:t>()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082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505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get rid of all rows with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455734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429" y="0"/>
            <a:ext cx="35430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Dropna</a:t>
            </a:r>
            <a:r>
              <a:rPr lang="en-US" sz="3600" b="1" dirty="0">
                <a:solidFill>
                  <a:schemeClr val="bg1"/>
                </a:solidFill>
              </a:rPr>
              <a:t>()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082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505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get rid of all rows with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9144000" cy="1265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638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Setting axis = 1 would drop all columns with an </a:t>
            </a:r>
            <a:r>
              <a:rPr lang="en-US" dirty="0" err="1"/>
              <a:t>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9131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429" y="0"/>
            <a:ext cx="35430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Dropna</a:t>
            </a:r>
            <a:r>
              <a:rPr lang="en-US" sz="3600" b="1" dirty="0">
                <a:solidFill>
                  <a:schemeClr val="bg1"/>
                </a:solidFill>
              </a:rPr>
              <a:t>()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3FDBA-906B-C34A-969A-2CABE22B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82" y="925479"/>
            <a:ext cx="48895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85F468-67B7-514B-AF40-203DEB123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68" y="2057400"/>
            <a:ext cx="9144000" cy="39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1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796" y="0"/>
            <a:ext cx="5394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Reading in Data From Excel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26100" y="2667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5105400" y="2590800"/>
            <a:ext cx="5207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67691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743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</a:t>
            </a:r>
            <a:r>
              <a:rPr lang="en-US" dirty="0" err="1"/>
              <a:t>Grades_Short.csv</a:t>
            </a:r>
            <a:r>
              <a:rPr lang="en-US" dirty="0"/>
              <a:t> is in Data Folder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67000" y="20574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9144000" cy="3151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3276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“/” separates directories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19600" y="3581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5478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0927" y="0"/>
            <a:ext cx="314401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Fillna</a:t>
            </a:r>
            <a:r>
              <a:rPr lang="en-US" sz="3600" b="1" dirty="0">
                <a:solidFill>
                  <a:schemeClr val="bg1"/>
                </a:solidFill>
              </a:rPr>
              <a:t>()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082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505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Rather than getting rid of rows/columns, we fill the “holes” in a number of ways.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38600"/>
            <a:ext cx="8556496" cy="23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818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0927" y="0"/>
            <a:ext cx="314401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Fillna</a:t>
            </a:r>
            <a:r>
              <a:rPr lang="en-US" sz="3600" b="1" dirty="0">
                <a:solidFill>
                  <a:schemeClr val="bg1"/>
                </a:solidFill>
              </a:rPr>
              <a:t>()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DF1F4-0283-624C-912D-338D442A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1905000"/>
            <a:ext cx="9144000" cy="4818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D04ABC-03D4-8E45-8AA7-CDF758446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532" y="925722"/>
            <a:ext cx="4876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4878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0927" y="0"/>
            <a:ext cx="314401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Fillna</a:t>
            </a:r>
            <a:r>
              <a:rPr lang="en-US" sz="3600" b="1" dirty="0">
                <a:solidFill>
                  <a:schemeClr val="bg1"/>
                </a:solidFill>
              </a:rPr>
              <a:t>()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082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505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Rather than getting rid of rows/columns, we fill the “holes” in a number of ways.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50190"/>
            <a:ext cx="8610600" cy="26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796" y="0"/>
            <a:ext cx="5394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Reading in Data From Excel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454900" cy="1752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0" y="2819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Jupyter</a:t>
            </a:r>
            <a:r>
              <a:rPr lang="en-US" dirty="0"/>
              <a:t> notebook in folder Notebooks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648200" y="2514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2895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</a:t>
            </a:r>
            <a:r>
              <a:rPr lang="en-US" dirty="0" err="1"/>
              <a:t>Grades_Short.csv</a:t>
            </a:r>
            <a:r>
              <a:rPr lang="en-US" dirty="0"/>
              <a:t> is in Data Folder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90800" y="2209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1445"/>
            <a:ext cx="9144000" cy="31665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1800" y="3505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“..” = go back one directory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810000" y="38862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53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0286" y="0"/>
            <a:ext cx="388519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head()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914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the </a:t>
            </a:r>
            <a:r>
              <a:rPr lang="en-US" b="1" dirty="0"/>
              <a:t>head() </a:t>
            </a:r>
            <a:r>
              <a:rPr lang="en-US" dirty="0"/>
              <a:t>method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886200"/>
            <a:ext cx="83058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If the data is really large you don’t want to print out the entire </a:t>
            </a:r>
            <a:r>
              <a:rPr lang="en-US" dirty="0" err="1"/>
              <a:t>dataframe</a:t>
            </a:r>
            <a:r>
              <a:rPr lang="en-US" dirty="0"/>
              <a:t> to your output.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</a:t>
            </a:r>
            <a:r>
              <a:rPr lang="en-US" b="1" dirty="0"/>
              <a:t>head(n) </a:t>
            </a:r>
            <a:r>
              <a:rPr lang="en-US" dirty="0"/>
              <a:t>method outputs the first n rows of the data frame. If n is not supplied, the default is the first 5 rows.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 like to run the head() method after I read in the </a:t>
            </a:r>
            <a:r>
              <a:rPr lang="en-US" dirty="0" err="1"/>
              <a:t>dataframe</a:t>
            </a:r>
            <a:r>
              <a:rPr lang="en-US" dirty="0"/>
              <a:t> to check that everything got read in correctly.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There is also a </a:t>
            </a:r>
            <a:r>
              <a:rPr lang="en-US" b="1" dirty="0"/>
              <a:t>tail(n) </a:t>
            </a:r>
            <a:r>
              <a:rPr lang="en-US" dirty="0"/>
              <a:t>method that returns the last n rows of the </a:t>
            </a:r>
            <a:r>
              <a:rPr lang="en-US" dirty="0" err="1"/>
              <a:t>dataframe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7010400" cy="24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9310" y="0"/>
            <a:ext cx="292715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Features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6577724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45720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= string</a:t>
            </a:r>
          </a:p>
          <a:p>
            <a:endParaRPr lang="en-US" dirty="0"/>
          </a:p>
          <a:p>
            <a:r>
              <a:rPr lang="en-US" dirty="0"/>
              <a:t>float64 = decimal</a:t>
            </a:r>
          </a:p>
          <a:p>
            <a:endParaRPr lang="en-US" dirty="0"/>
          </a:p>
          <a:p>
            <a:r>
              <a:rPr lang="en-US" dirty="0"/>
              <a:t>int64 = integer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09800" y="4789460"/>
            <a:ext cx="457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2209800" y="4472464"/>
            <a:ext cx="4648200" cy="91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209800" y="5638800"/>
            <a:ext cx="4648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10400" y="3733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this as a list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38200" y="3962400"/>
            <a:ext cx="6096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95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9310" y="0"/>
            <a:ext cx="292715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Features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8048953" cy="1380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914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 names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124148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2766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names = index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1000" y="26670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1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9310" y="0"/>
            <a:ext cx="292715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Features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8048953" cy="1380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914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 names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124148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2766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names = index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1000" y="26670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86200"/>
            <a:ext cx="724209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5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9310" y="0"/>
            <a:ext cx="292715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Basic Features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8048953" cy="1380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914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 names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124148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2766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 names = index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1000" y="26670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0386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Pandas defaults to have the index be the row number and it will automatically recognize that the first row is the column names.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We will discuss later why you would want the index to be something other than the row numbers.</a:t>
            </a:r>
          </a:p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Next we discuss how to pick out various pieces of the </a:t>
            </a:r>
            <a:r>
              <a:rPr lang="en-US" dirty="0" err="1"/>
              <a:t>dataframe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8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0"/>
            <a:ext cx="7696200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304" y="0"/>
            <a:ext cx="507317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Selecting a Single Column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00" y="838200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71600" y="31242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8382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5000" y="838200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" y="548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Between square brackets, the column must be given as a string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Outputs column as a series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 series is a one dimensional </a:t>
            </a:r>
            <a:r>
              <a:rPr lang="en-US" dirty="0" err="1"/>
              <a:t>dataframe</a:t>
            </a:r>
            <a:r>
              <a:rPr lang="en-US" dirty="0"/>
              <a:t>..more on this in the slicing section</a:t>
            </a:r>
          </a:p>
        </p:txBody>
      </p:sp>
    </p:spTree>
    <p:extLst>
      <p:ext uri="{BB962C8B-B14F-4D97-AF65-F5344CB8AC3E}">
        <p14:creationId xmlns:p14="http://schemas.microsoft.com/office/powerpoint/2010/main" val="17373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67" y="0"/>
            <a:ext cx="156582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Pandas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will use pandas to:</a:t>
            </a:r>
          </a:p>
          <a:p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Read in data from Excel.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Manipulate data in spreadsheet.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Visualize data (we will also use another Python package called </a:t>
            </a:r>
            <a:r>
              <a:rPr lang="en-US" sz="2000" dirty="0" err="1"/>
              <a:t>ggplot</a:t>
            </a:r>
            <a:r>
              <a:rPr lang="en-US" sz="2000" dirty="0"/>
              <a:t> to do this).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Filter and aggregate data from spreadsheet using SQL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132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304" y="0"/>
            <a:ext cx="507317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Selecting a Single Column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4400" y="548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Exactly equivalent way to get Name column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+ : don’t have to type brackets or quotes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-: won’t generalize to selecting multiple columns,, won’t work if column names have spaces, can’t create new columns this way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38200"/>
            <a:ext cx="7315200" cy="45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4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8140" y="0"/>
            <a:ext cx="540950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Selecting Multiple Columns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7315200" cy="543332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57446" y="1077940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57446" y="336394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57446" y="107794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90846" y="1077940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89882" y="1096660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89882" y="338266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89882" y="109666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23282" y="1096660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14800" y="4724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List of strings, which correspond to column names.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You can select as many column as you want.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Column don’t have to be contiguous.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124200" y="4038600"/>
            <a:ext cx="2362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642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4252" y="0"/>
            <a:ext cx="28572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Storing Result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3485147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2209800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store a slice?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We might want/have to do our analysis is steps.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Less error prone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More readable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80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variable name stores a series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05000" y="4267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28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615" y="0"/>
            <a:ext cx="30885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Slicing a Series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43000"/>
            <a:ext cx="3987800" cy="262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905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Slice/index through the index, which is usually numbers</a:t>
            </a: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362200" y="2366665"/>
            <a:ext cx="304800" cy="30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38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615" y="0"/>
            <a:ext cx="30885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Slicing a Series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43000"/>
            <a:ext cx="3987800" cy="262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905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Slice/index through the index, which is usually numbers</a:t>
            </a: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362200" y="2366665"/>
            <a:ext cx="304800" cy="30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05" y="5181600"/>
            <a:ext cx="1625600" cy="88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4" y="4495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Picking out single element</a:t>
            </a:r>
          </a:p>
        </p:txBody>
      </p:sp>
    </p:spTree>
    <p:extLst>
      <p:ext uri="{BB962C8B-B14F-4D97-AF65-F5344CB8AC3E}">
        <p14:creationId xmlns:p14="http://schemas.microsoft.com/office/powerpoint/2010/main" val="3040375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615" y="0"/>
            <a:ext cx="30885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Slicing a Series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43000"/>
            <a:ext cx="3987800" cy="262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905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Slice/index through the index, which is usually numbers</a:t>
            </a: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362200" y="2366665"/>
            <a:ext cx="304800" cy="30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05" y="5181600"/>
            <a:ext cx="1625600" cy="88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4" y="4495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Picking out single element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352" y="5181600"/>
            <a:ext cx="2844800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Contiguous slice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47244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non_inclusive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91000" y="49530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485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615" y="0"/>
            <a:ext cx="30885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Slicing a Series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43000"/>
            <a:ext cx="3987800" cy="262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905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Slice/index through the index, which is usually numbers</a:t>
            </a: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362200" y="2366665"/>
            <a:ext cx="304800" cy="30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05" y="5181600"/>
            <a:ext cx="1625600" cy="88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4" y="4495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Picking out single element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352" y="5181600"/>
            <a:ext cx="2844800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449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Contiguous slice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4648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Arbitrary slice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5181600"/>
            <a:ext cx="28575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85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1592" y="0"/>
            <a:ext cx="40626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Slicing a Data Frame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7696200" cy="24726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38100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There are a few ways to pick slice a data frame, we will use the .</a:t>
            </a:r>
            <a:r>
              <a:rPr lang="en-US" dirty="0" err="1"/>
              <a:t>loc</a:t>
            </a:r>
            <a:r>
              <a:rPr lang="en-US" dirty="0"/>
              <a:t> method.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Access elements through the index labels column names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We will see how to change both of these labels later on</a:t>
            </a:r>
          </a:p>
        </p:txBody>
      </p:sp>
    </p:spTree>
    <p:extLst>
      <p:ext uri="{BB962C8B-B14F-4D97-AF65-F5344CB8AC3E}">
        <p14:creationId xmlns:p14="http://schemas.microsoft.com/office/powerpoint/2010/main" val="2064379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1592" y="0"/>
            <a:ext cx="40626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Slicing a Data Frame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7696200" cy="2472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810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Pick a single value out.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029200"/>
            <a:ext cx="5943600" cy="11811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14400" y="13716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13716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17526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13716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4419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label (number)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0" y="4114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 name (string)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86400" y="4800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934200" y="48006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74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1592" y="0"/>
            <a:ext cx="40626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Slicing a Data Frame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7696200" cy="2472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810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Pick out entire row: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13716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0" y="13716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1752600"/>
            <a:ext cx="746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1371600"/>
            <a:ext cx="746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245783"/>
            <a:ext cx="3962400" cy="2403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39000" y="3886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“pick out all columns”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781800" y="41148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62600" y="5257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first_row</a:t>
            </a:r>
            <a:r>
              <a:rPr lang="en-US" dirty="0"/>
              <a:t> is a series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343400" y="46482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00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4457" y="0"/>
            <a:ext cx="23168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90835-215C-3A46-AD30-F124AC2DC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57" y="763223"/>
            <a:ext cx="8128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0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1592" y="0"/>
            <a:ext cx="40626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Slicing a Data Frame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7696200" cy="2472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810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Pick out contiguous chunk: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13716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0200" y="13716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2286000"/>
            <a:ext cx="449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1371600"/>
            <a:ext cx="449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572000"/>
            <a:ext cx="6162359" cy="1892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0" y="38862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Endpoints are inclusive!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105400" y="42672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781800" y="4267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12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1592" y="0"/>
            <a:ext cx="40626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Slicing a Data Frame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7696200" cy="2472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810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Pick out arbitrary chunk: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13716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13716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16764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13716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419600"/>
            <a:ext cx="6208970" cy="18161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7772400" y="13716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05800" y="13716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72400" y="16764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72400" y="13716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72400" y="19812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05800" y="19812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72400" y="25908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2400" y="19812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14400" y="19812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447800" y="19812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14400" y="25908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4400" y="19812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50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Pandas – Part 2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657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8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479" y="0"/>
            <a:ext cx="34988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7283786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953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compute the average score on the final?</a:t>
            </a:r>
          </a:p>
        </p:txBody>
      </p:sp>
    </p:spTree>
    <p:extLst>
      <p:ext uri="{BB962C8B-B14F-4D97-AF65-F5344CB8AC3E}">
        <p14:creationId xmlns:p14="http://schemas.microsoft.com/office/powerpoint/2010/main" val="4131414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479" y="0"/>
            <a:ext cx="34988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compute the average score on the final?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761993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191000"/>
            <a:ext cx="4495800" cy="2310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4876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 in mean() method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572000" y="4800600"/>
            <a:ext cx="1905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943600" y="5029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15200" y="1143000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0" y="34290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5200" y="11430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0" y="1143000"/>
            <a:ext cx="0" cy="228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613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479" y="0"/>
            <a:ext cx="34988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I compute the highest Mini Exam 1 score?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761993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65758"/>
            <a:ext cx="5943600" cy="10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84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479" y="0"/>
            <a:ext cx="34988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can actually get all key stats for </a:t>
            </a:r>
            <a:r>
              <a:rPr lang="en-US" i="1" dirty="0"/>
              <a:t>numeric </a:t>
            </a:r>
            <a:r>
              <a:rPr lang="en-US" dirty="0"/>
              <a:t>columns at once with the describe() method: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761993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333436"/>
            <a:ext cx="5266847" cy="2500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summary_df</a:t>
            </a:r>
            <a:r>
              <a:rPr lang="en-US" dirty="0"/>
              <a:t> is a </a:t>
            </a:r>
            <a:r>
              <a:rPr lang="en-US" dirty="0" err="1"/>
              <a:t>dataframe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4219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479" y="0"/>
            <a:ext cx="34988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can actually get all key stats for </a:t>
            </a:r>
            <a:r>
              <a:rPr lang="en-US" i="1" dirty="0"/>
              <a:t>numeric </a:t>
            </a:r>
            <a:r>
              <a:rPr lang="en-US" dirty="0"/>
              <a:t>columns at once with the describe() method: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761993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229100"/>
            <a:ext cx="351049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7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479" y="0"/>
            <a:ext cx="34988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can actually get all key stats for </a:t>
            </a:r>
            <a:r>
              <a:rPr lang="en-US" i="1" dirty="0"/>
              <a:t>numeric </a:t>
            </a:r>
            <a:r>
              <a:rPr lang="en-US" dirty="0"/>
              <a:t>columns at once with the describe() method: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761993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229100"/>
            <a:ext cx="3510495" cy="262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876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here the index is </a:t>
            </a:r>
            <a:r>
              <a:rPr lang="en-US" i="1" dirty="0"/>
              <a:t>not </a:t>
            </a:r>
            <a:r>
              <a:rPr lang="en-US" dirty="0"/>
              <a:t>row numbers…</a:t>
            </a:r>
          </a:p>
        </p:txBody>
      </p:sp>
    </p:spTree>
    <p:extLst>
      <p:ext uri="{BB962C8B-B14F-4D97-AF65-F5344CB8AC3E}">
        <p14:creationId xmlns:p14="http://schemas.microsoft.com/office/powerpoint/2010/main" val="2037463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479" y="0"/>
            <a:ext cx="34988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useful built in methods: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761993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191000"/>
            <a:ext cx="5346700" cy="147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096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value_count</a:t>
            </a:r>
            <a:r>
              <a:rPr lang="en-US" b="1" dirty="0"/>
              <a:t>(): </a:t>
            </a:r>
            <a:r>
              <a:rPr lang="en-US" dirty="0"/>
              <a:t>Gives a count of the number of times each unique value </a:t>
            </a:r>
            <a:r>
              <a:rPr lang="en-US" dirty="0" err="1"/>
              <a:t>apears</a:t>
            </a:r>
            <a:r>
              <a:rPr lang="en-US" dirty="0"/>
              <a:t> in the column.  Returns a series where indices are the unique column values.</a:t>
            </a:r>
          </a:p>
        </p:txBody>
      </p:sp>
    </p:spTree>
    <p:extLst>
      <p:ext uri="{BB962C8B-B14F-4D97-AF65-F5344CB8AC3E}">
        <p14:creationId xmlns:p14="http://schemas.microsoft.com/office/powerpoint/2010/main" val="260916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796" y="0"/>
            <a:ext cx="5394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Reading in Data From Excel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632700" cy="224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914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the following data saved in the file “</a:t>
            </a:r>
            <a:r>
              <a:rPr lang="en-US" dirty="0" err="1"/>
              <a:t>Grades_Short.csv</a:t>
            </a:r>
            <a:r>
              <a:rPr lang="en-US" dirty="0"/>
              <a:t>”: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191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read this data into pandas: </a:t>
            </a:r>
          </a:p>
        </p:txBody>
      </p:sp>
    </p:spTree>
    <p:extLst>
      <p:ext uri="{BB962C8B-B14F-4D97-AF65-F5344CB8AC3E}">
        <p14:creationId xmlns:p14="http://schemas.microsoft.com/office/powerpoint/2010/main" val="2128942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479" y="0"/>
            <a:ext cx="34988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useful built in methods: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761993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096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value_count</a:t>
            </a:r>
            <a:r>
              <a:rPr lang="en-US" b="1" dirty="0"/>
              <a:t>(): </a:t>
            </a:r>
            <a:r>
              <a:rPr lang="en-US" dirty="0"/>
              <a:t>Gives a count of the number of times each unique value appears in the column.  Returns a series where indices are the unique column values.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038600"/>
            <a:ext cx="5003800" cy="19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3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479" y="0"/>
            <a:ext cx="34988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Built in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useful built in methods: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761993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096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unique(): </a:t>
            </a:r>
            <a:r>
              <a:rPr lang="en-US" dirty="0"/>
              <a:t>Returns an array of all of the unique values.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114800"/>
            <a:ext cx="4385590" cy="18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4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175" y="0"/>
            <a:ext cx="45754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Attributes vs.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do I a put a ()?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2667000" cy="3731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14600"/>
            <a:ext cx="5715000" cy="25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6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175" y="0"/>
            <a:ext cx="45754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Attributes vs.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do I a put a ()?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2667000" cy="3731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14600"/>
            <a:ext cx="5715000" cy="2542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828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dataframe</a:t>
            </a:r>
            <a:r>
              <a:rPr lang="en-US" dirty="0"/>
              <a:t> attributes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19812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dataframe</a:t>
            </a:r>
            <a:r>
              <a:rPr lang="en-US" dirty="0"/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4131697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175" y="0"/>
            <a:ext cx="45754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Attributes vs. Methods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do I a put a ()?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2667000" cy="3731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14600"/>
            <a:ext cx="5715000" cy="2542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828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dataframe</a:t>
            </a:r>
            <a:r>
              <a:rPr lang="en-US" dirty="0"/>
              <a:t> attributes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19812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dataframe</a:t>
            </a:r>
            <a:r>
              <a:rPr lang="en-US" dirty="0"/>
              <a:t> methods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96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Features of </a:t>
            </a:r>
            <a:r>
              <a:rPr lang="en-US" dirty="0" err="1"/>
              <a:t>dataframe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181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 computation for output</a:t>
            </a:r>
          </a:p>
        </p:txBody>
      </p:sp>
    </p:spTree>
    <p:extLst>
      <p:ext uri="{BB962C8B-B14F-4D97-AF65-F5344CB8AC3E}">
        <p14:creationId xmlns:p14="http://schemas.microsoft.com/office/powerpoint/2010/main" val="3745894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533" y="0"/>
            <a:ext cx="454072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New Columns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6705600" cy="2707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657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create a useless new column of all 1s: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91000"/>
            <a:ext cx="73543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0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533" y="0"/>
            <a:ext cx="454072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New Columns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6705600" cy="2707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657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also create column as function of other column. The Final was worth 36 points, let’s create a column for each student’s percentage.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19600"/>
            <a:ext cx="8077200" cy="219226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162800" y="2057400"/>
            <a:ext cx="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2800" y="350520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62800" y="205740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2057400"/>
            <a:ext cx="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43800" y="2286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82" y="2187520"/>
            <a:ext cx="469900" cy="2032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7543800" y="255916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40" y="2460577"/>
            <a:ext cx="469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18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4743" y="0"/>
            <a:ext cx="35563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Deleting Columns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9144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7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4743" y="0"/>
            <a:ext cx="35563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Deleting Columns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500"/>
            <a:ext cx="9144000" cy="46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509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4743" y="0"/>
            <a:ext cx="35563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Deleting Columns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A0EF2-D0D6-1144-B2B2-1F2500F4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972" y="925479"/>
            <a:ext cx="40386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7EB23-5950-A64A-A4C0-3F368A60A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68" y="1926285"/>
            <a:ext cx="9144000" cy="35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796" y="0"/>
            <a:ext cx="5394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Reading in Data From Excel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7632700" cy="224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914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the following data saved in the file “</a:t>
            </a:r>
            <a:r>
              <a:rPr lang="en-US" dirty="0" err="1"/>
              <a:t>Grades_Short.csv</a:t>
            </a:r>
            <a:r>
              <a:rPr lang="en-US" dirty="0"/>
              <a:t>”: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191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read this data into pandas: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0"/>
            <a:ext cx="7899400" cy="13335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07836" y="51276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3886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Before you use pandas you must import it.  Anytime you use pandas put this line as the top of your code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532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6486" y="0"/>
            <a:ext cx="359282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Drop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9144000" cy="702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59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List of column of index label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057400" y="2960132"/>
            <a:ext cx="9906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8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6486" y="0"/>
            <a:ext cx="359282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Drop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9144000" cy="702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59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List of column of index label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057400" y="2960132"/>
            <a:ext cx="9906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52800" y="4800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axis = 1 – delete specified columns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axis = 0 – delete specified rows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81600" y="40386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31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6486" y="0"/>
            <a:ext cx="359282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Drop Method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9144000" cy="702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59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List of column of index label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057400" y="2960132"/>
            <a:ext cx="99060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52800" y="4800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axis = 1 – delete specified columns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axis = 0 – delete specified rows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81600" y="40386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3400" y="2362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inplace</a:t>
            </a:r>
            <a:r>
              <a:rPr lang="en-US" dirty="0"/>
              <a:t> = True– change </a:t>
            </a:r>
            <a:r>
              <a:rPr lang="en-US" dirty="0" err="1"/>
              <a:t>df_grades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inplace</a:t>
            </a:r>
            <a:r>
              <a:rPr lang="en-US" dirty="0"/>
              <a:t> = False – return </a:t>
            </a:r>
            <a:r>
              <a:rPr lang="en-US" dirty="0" err="1"/>
              <a:t>dataframe</a:t>
            </a:r>
            <a:r>
              <a:rPr lang="en-US" dirty="0"/>
              <a:t> with specified columns deleted, do not change </a:t>
            </a:r>
            <a:r>
              <a:rPr lang="en-US" dirty="0" err="1"/>
              <a:t>df_grades</a:t>
            </a:r>
            <a:r>
              <a:rPr lang="en-US" dirty="0"/>
              <a:t> 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00800" y="33528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61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3572" y="0"/>
            <a:ext cx="531865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Drop Method - </a:t>
            </a:r>
            <a:r>
              <a:rPr lang="en-US" sz="3600" b="1" dirty="0" err="1">
                <a:solidFill>
                  <a:schemeClr val="bg1"/>
                </a:solidFill>
              </a:rPr>
              <a:t>inplace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5245100" cy="4631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2800" y="4572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column “Grade” is removed from </a:t>
            </a:r>
            <a:r>
              <a:rPr lang="en-US" dirty="0" err="1"/>
              <a:t>name_grade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63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3572" y="0"/>
            <a:ext cx="531865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Drop Method - </a:t>
            </a:r>
            <a:r>
              <a:rPr lang="en-US" sz="3600" b="1" dirty="0" err="1">
                <a:solidFill>
                  <a:schemeClr val="bg1"/>
                </a:solidFill>
              </a:rPr>
              <a:t>inplace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4988378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3733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returns a </a:t>
            </a:r>
            <a:r>
              <a:rPr lang="en-US" dirty="0" err="1"/>
              <a:t>dataframe</a:t>
            </a:r>
            <a:r>
              <a:rPr lang="en-US" dirty="0"/>
              <a:t> with “Grade” deleted.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5486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en-US" dirty="0" err="1"/>
              <a:t>name_grade</a:t>
            </a:r>
            <a:r>
              <a:rPr lang="en-US" dirty="0"/>
              <a:t> is unchanged.</a:t>
            </a:r>
          </a:p>
        </p:txBody>
      </p:sp>
    </p:spTree>
    <p:extLst>
      <p:ext uri="{BB962C8B-B14F-4D97-AF65-F5344CB8AC3E}">
        <p14:creationId xmlns:p14="http://schemas.microsoft.com/office/powerpoint/2010/main" val="3866955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3572" y="0"/>
            <a:ext cx="531865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Drop Method - </a:t>
            </a:r>
            <a:r>
              <a:rPr lang="en-US" sz="3600" b="1" dirty="0" err="1">
                <a:solidFill>
                  <a:schemeClr val="bg1"/>
                </a:solidFill>
              </a:rPr>
              <a:t>inplace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7739103" cy="5386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4800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to store the result in a variable to use the </a:t>
            </a:r>
            <a:r>
              <a:rPr lang="en-US" dirty="0" err="1"/>
              <a:t>dataframe</a:t>
            </a:r>
            <a:r>
              <a:rPr lang="en-US" dirty="0"/>
              <a:t> with “Grade” deleted.</a:t>
            </a:r>
          </a:p>
        </p:txBody>
      </p:sp>
    </p:spTree>
    <p:extLst>
      <p:ext uri="{BB962C8B-B14F-4D97-AF65-F5344CB8AC3E}">
        <p14:creationId xmlns:p14="http://schemas.microsoft.com/office/powerpoint/2010/main" val="1484915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656" y="0"/>
            <a:ext cx="468048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Drop Method - axis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5747848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876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index labels to be deleted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038600" y="4114800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7228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132" y="0"/>
            <a:ext cx="38935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Sorting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900"/>
            <a:ext cx="9144000" cy="33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799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132" y="0"/>
            <a:ext cx="38935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Sorting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941DD4-B0C4-EE40-8DA5-9275B068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92822"/>
            <a:ext cx="5702300" cy="77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FDE5BD-D92B-5C4D-9638-96A3024E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68" y="1905000"/>
            <a:ext cx="9144000" cy="39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87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132" y="0"/>
            <a:ext cx="38935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Sorting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144000" cy="42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796" y="0"/>
            <a:ext cx="5394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Reading in Data From Excel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7632700" cy="224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914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the following data saved in the file “</a:t>
            </a:r>
            <a:r>
              <a:rPr lang="en-US" dirty="0" err="1"/>
              <a:t>Grades_Short.csv</a:t>
            </a:r>
            <a:r>
              <a:rPr lang="en-US" dirty="0"/>
              <a:t>”: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191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how we read this data into pandas: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0"/>
            <a:ext cx="7899400" cy="13335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6200" y="5791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3886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Reading the data into a variable called </a:t>
            </a:r>
            <a:r>
              <a:rPr lang="en-US" b="1" dirty="0" err="1"/>
              <a:t>df_grades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 to file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010400" y="60198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632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Built in </a:t>
            </a:r>
            <a:r>
              <a:rPr lang="en-US" dirty="0" err="1"/>
              <a:t>read_csv</a:t>
            </a:r>
            <a:r>
              <a:rPr lang="en-US" dirty="0"/>
              <a:t> method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6600" y="6096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890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84" y="0"/>
            <a:ext cx="38888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Parking Ticket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914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the following data saved in the file “</a:t>
            </a:r>
            <a:r>
              <a:rPr lang="en-US" dirty="0" err="1"/>
              <a:t>Parking.csv</a:t>
            </a:r>
            <a:r>
              <a:rPr lang="en-US" dirty="0"/>
              <a:t>”: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0"/>
            <a:ext cx="44323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7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84" y="0"/>
            <a:ext cx="38888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Parking Ticket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914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the following data saved in the file “</a:t>
            </a:r>
            <a:r>
              <a:rPr lang="en-US" dirty="0" err="1"/>
              <a:t>Parking.csv</a:t>
            </a:r>
            <a:r>
              <a:rPr lang="en-US" dirty="0"/>
              <a:t>”: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what happens when we read in the data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4432300" cy="218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267200"/>
            <a:ext cx="4888476" cy="218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876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Unwanted column</a:t>
            </a:r>
          </a:p>
        </p:txBody>
      </p:sp>
    </p:spTree>
    <p:extLst>
      <p:ext uri="{BB962C8B-B14F-4D97-AF65-F5344CB8AC3E}">
        <p14:creationId xmlns:p14="http://schemas.microsoft.com/office/powerpoint/2010/main" val="10827753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84" y="0"/>
            <a:ext cx="38888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Parking Ticket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914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the following data saved in the file “</a:t>
            </a:r>
            <a:r>
              <a:rPr lang="en-US" dirty="0" err="1"/>
              <a:t>Parking.csv</a:t>
            </a:r>
            <a:r>
              <a:rPr lang="en-US" dirty="0"/>
              <a:t>”: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what happens when we read in the data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4432300" cy="218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267200"/>
            <a:ext cx="4888476" cy="218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876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Unwanted column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525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623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317" y="0"/>
            <a:ext cx="3681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Pandas – </a:t>
            </a:r>
            <a:r>
              <a:rPr lang="en-US" sz="3600" b="1" dirty="0" err="1">
                <a:solidFill>
                  <a:schemeClr val="bg1"/>
                </a:solidFill>
              </a:rPr>
              <a:t>read_csv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A64E1-2B12-D34F-BBE9-83F850E8F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317" y="762000"/>
            <a:ext cx="3784600" cy="876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A4DAF5-BB15-2B47-A33F-2D3FF8BEF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15" y="1905000"/>
            <a:ext cx="9144000" cy="354394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E28D88-7E80-7047-BDAA-0F005012917F}"/>
              </a:ext>
            </a:extLst>
          </p:cNvPr>
          <p:cNvCxnSpPr/>
          <p:nvPr/>
        </p:nvCxnSpPr>
        <p:spPr>
          <a:xfrm>
            <a:off x="307975" y="3352800"/>
            <a:ext cx="9874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35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84" y="0"/>
            <a:ext cx="38888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Parking Ticket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914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the following data saved in the file “</a:t>
            </a:r>
            <a:r>
              <a:rPr lang="en-US" dirty="0" err="1"/>
              <a:t>Parking.csv</a:t>
            </a:r>
            <a:r>
              <a:rPr lang="en-US" dirty="0"/>
              <a:t>”: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what happens when we read in the data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4432300" cy="218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267200"/>
            <a:ext cx="5562599" cy="23243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5562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Specifies which column in the file should be the index col.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943600" y="49530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717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84" y="0"/>
            <a:ext cx="38888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Parking Ticket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79" y="914400"/>
            <a:ext cx="6694221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4419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columns are stored as strings!</a:t>
            </a:r>
          </a:p>
        </p:txBody>
      </p:sp>
    </p:spTree>
    <p:extLst>
      <p:ext uri="{BB962C8B-B14F-4D97-AF65-F5344CB8AC3E}">
        <p14:creationId xmlns:p14="http://schemas.microsoft.com/office/powerpoint/2010/main" val="4096413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84" y="0"/>
            <a:ext cx="38888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Parking Ticket Data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79" y="914400"/>
            <a:ext cx="6694221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4419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columns are stored as strings!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54102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options to convert </a:t>
            </a:r>
            <a:r>
              <a:rPr lang="en-US" dirty="0" err="1"/>
              <a:t>Issue_Date</a:t>
            </a:r>
            <a:r>
              <a:rPr lang="en-US" dirty="0"/>
              <a:t> column to </a:t>
            </a:r>
            <a:r>
              <a:rPr lang="en-US" dirty="0" err="1"/>
              <a:t>datetime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Tell pandas </a:t>
            </a:r>
            <a:r>
              <a:rPr lang="en-US" dirty="0" err="1"/>
              <a:t>Issue_Date</a:t>
            </a:r>
            <a:r>
              <a:rPr lang="en-US" dirty="0"/>
              <a:t> is a </a:t>
            </a:r>
            <a:r>
              <a:rPr lang="en-US" dirty="0" err="1"/>
              <a:t>datetime</a:t>
            </a:r>
            <a:r>
              <a:rPr lang="en-US" dirty="0"/>
              <a:t> when reading in the data.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Convert the column after having read in the data.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757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39B71E-8DDF-4649-8245-689B8C4B9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7" y="2286000"/>
            <a:ext cx="9144000" cy="374392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317" y="0"/>
            <a:ext cx="3681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Pandas – </a:t>
            </a:r>
            <a:r>
              <a:rPr lang="en-US" sz="3600" b="1" dirty="0" err="1">
                <a:solidFill>
                  <a:schemeClr val="bg1"/>
                </a:solidFill>
              </a:rPr>
              <a:t>read_csv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A64E1-2B12-D34F-BBE9-83F850E8F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317" y="762000"/>
            <a:ext cx="3784600" cy="8763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E28D88-7E80-7047-BDAA-0F005012917F}"/>
              </a:ext>
            </a:extLst>
          </p:cNvPr>
          <p:cNvCxnSpPr/>
          <p:nvPr/>
        </p:nvCxnSpPr>
        <p:spPr>
          <a:xfrm>
            <a:off x="381000" y="2819400"/>
            <a:ext cx="9874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811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179" y="0"/>
            <a:ext cx="46834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Converting to </a:t>
            </a:r>
            <a:r>
              <a:rPr lang="en-US" sz="3600" b="1" dirty="0" err="1">
                <a:solidFill>
                  <a:schemeClr val="bg1"/>
                </a:solidFill>
              </a:rPr>
              <a:t>Datetime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6934200" cy="43206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5105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</a:t>
            </a:r>
            <a:r>
              <a:rPr lang="en-US" dirty="0" err="1"/>
              <a:t>Issue_Date</a:t>
            </a:r>
            <a:r>
              <a:rPr lang="en-US" dirty="0"/>
              <a:t> is stored as a </a:t>
            </a:r>
            <a:r>
              <a:rPr lang="en-US" dirty="0" err="1"/>
              <a:t>datetime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25130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179" y="0"/>
            <a:ext cx="46834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Converting to </a:t>
            </a:r>
            <a:r>
              <a:rPr lang="en-US" sz="3600" b="1" dirty="0" err="1">
                <a:solidFill>
                  <a:schemeClr val="bg1"/>
                </a:solidFill>
              </a:rPr>
              <a:t>Datetime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6934200" cy="43206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5105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</a:t>
            </a:r>
            <a:r>
              <a:rPr lang="en-US" dirty="0" err="1"/>
              <a:t>Issue_Date</a:t>
            </a:r>
            <a:r>
              <a:rPr lang="en-US" dirty="0"/>
              <a:t> is stored as a </a:t>
            </a:r>
            <a:r>
              <a:rPr lang="en-US" dirty="0" err="1"/>
              <a:t>datetime</a:t>
            </a:r>
            <a:r>
              <a:rPr lang="en-US" dirty="0"/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800" y="2971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List of column names that you want read in as </a:t>
            </a:r>
            <a:r>
              <a:rPr lang="en-US" dirty="0" err="1"/>
              <a:t>datetimes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Pandas usually just figures out format.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38800" y="2438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8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317" y="0"/>
            <a:ext cx="3681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Pandas – </a:t>
            </a:r>
            <a:r>
              <a:rPr lang="en-US" sz="3600" b="1" dirty="0" err="1">
                <a:solidFill>
                  <a:schemeClr val="bg1"/>
                </a:solidFill>
              </a:rPr>
              <a:t>read_csv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A64E1-2B12-D34F-BBE9-83F850E8F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317" y="762000"/>
            <a:ext cx="37846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7E9B1-F188-924B-AEDF-FF6B18262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7" y="1600200"/>
            <a:ext cx="9144000" cy="4375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9A851D-C036-774B-94C4-EAC83A74FB80}"/>
              </a:ext>
            </a:extLst>
          </p:cNvPr>
          <p:cNvSpPr txBox="1"/>
          <p:nvPr/>
        </p:nvSpPr>
        <p:spPr>
          <a:xfrm>
            <a:off x="990600" y="6096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Always specify the input name (order of inputs only matters if you don’t)</a:t>
            </a:r>
          </a:p>
        </p:txBody>
      </p:sp>
    </p:spTree>
    <p:extLst>
      <p:ext uri="{BB962C8B-B14F-4D97-AF65-F5344CB8AC3E}">
        <p14:creationId xmlns:p14="http://schemas.microsoft.com/office/powerpoint/2010/main" val="18895506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179" y="0"/>
            <a:ext cx="46834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Converting to </a:t>
            </a:r>
            <a:r>
              <a:rPr lang="en-US" sz="3600" b="1" dirty="0" err="1">
                <a:solidFill>
                  <a:schemeClr val="bg1"/>
                </a:solidFill>
              </a:rPr>
              <a:t>Datetime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077200" cy="49705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2667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Wrap column in </a:t>
            </a:r>
            <a:r>
              <a:rPr lang="en-US" dirty="0" err="1"/>
              <a:t>to_datetime</a:t>
            </a:r>
            <a:r>
              <a:rPr lang="en-US" dirty="0"/>
              <a:t>() built in function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324600" y="33528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2434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9540" y="0"/>
            <a:ext cx="43667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Timestamp Attributes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6032500" cy="33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6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9540" y="0"/>
            <a:ext cx="43667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Timestamp Attributes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19600"/>
            <a:ext cx="3429000" cy="2151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6800"/>
            <a:ext cx="55245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37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077200" cy="512055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9" y="0"/>
            <a:ext cx="90543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New Columns from </a:t>
            </a:r>
            <a:r>
              <a:rPr lang="en-US" sz="3600" b="1" dirty="0" err="1">
                <a:solidFill>
                  <a:schemeClr val="bg1"/>
                </a:solidFill>
              </a:rPr>
              <a:t>Datetime</a:t>
            </a:r>
            <a:r>
              <a:rPr lang="en-US" sz="3600" b="1" dirty="0">
                <a:solidFill>
                  <a:schemeClr val="bg1"/>
                </a:solidFill>
              </a:rPr>
              <a:t> Column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43828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.</a:t>
            </a:r>
            <a:r>
              <a:rPr lang="en-US" dirty="0" err="1"/>
              <a:t>dt</a:t>
            </a:r>
            <a:r>
              <a:rPr lang="en-US" dirty="0"/>
              <a:t> if we are applying </a:t>
            </a:r>
            <a:r>
              <a:rPr lang="en-US" dirty="0" err="1"/>
              <a:t>datetime</a:t>
            </a:r>
            <a:r>
              <a:rPr lang="en-US" dirty="0"/>
              <a:t> attributes to a series.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781800" y="3773269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767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Pandas – Part 3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657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225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333" y="0"/>
            <a:ext cx="49611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Changing Column Names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696200" cy="50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05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333" y="0"/>
            <a:ext cx="49611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Changing Column Names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433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333" y="0"/>
            <a:ext cx="49611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Changing Column Names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ADFD0-0D74-A442-B455-8DF97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02" y="892822"/>
            <a:ext cx="4546600" cy="72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D96D46-7D3D-9340-A587-B858D3245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1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8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333" y="0"/>
            <a:ext cx="49611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Changing Column Names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4038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“curly” brackets around new column name assignments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43200" y="3200400"/>
            <a:ext cx="762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81400" y="3200400"/>
            <a:ext cx="502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429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333" y="0"/>
            <a:ext cx="49611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Changing Column Names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3810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old_column_name</a:t>
            </a:r>
            <a:r>
              <a:rPr lang="en-US" dirty="0"/>
              <a:t>”: “</a:t>
            </a:r>
            <a:r>
              <a:rPr lang="en-US" dirty="0" err="1"/>
              <a:t>new_column_name</a:t>
            </a:r>
            <a:r>
              <a:rPr lang="en-US" dirty="0"/>
              <a:t>”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62600" y="32766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0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796" y="0"/>
            <a:ext cx="5394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Reading in Data From Excel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914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what is </a:t>
            </a:r>
            <a:r>
              <a:rPr lang="en-US" dirty="0" err="1"/>
              <a:t>df_grades</a:t>
            </a:r>
            <a:r>
              <a:rPr lang="en-US" dirty="0"/>
              <a:t> and how does it store the data?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7835900" cy="152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3581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Typing the name of any variable at the end of a code cell will display the contents of the variable.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362200" y="3048000"/>
            <a:ext cx="1295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806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333" y="0"/>
            <a:ext cx="49611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Changing Column Names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213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396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inplace</a:t>
            </a:r>
            <a:r>
              <a:rPr lang="en-US" dirty="0"/>
              <a:t> = False (default) returns a new </a:t>
            </a:r>
            <a:r>
              <a:rPr lang="en-US" dirty="0" err="1"/>
              <a:t>dataframe</a:t>
            </a:r>
            <a:r>
              <a:rPr lang="en-US" dirty="0"/>
              <a:t> (</a:t>
            </a:r>
            <a:r>
              <a:rPr lang="en-US" dirty="0" err="1"/>
              <a:t>df_grades</a:t>
            </a:r>
            <a:r>
              <a:rPr lang="en-US" dirty="0"/>
              <a:t> is unaltered) with updated column names.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05200" y="34290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030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2333" y="0"/>
            <a:ext cx="496113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Changing Column Names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41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15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157" y="0"/>
            <a:ext cx="72095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Concatenating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r>
              <a:rPr lang="en-US" sz="3600" b="1" dirty="0">
                <a:solidFill>
                  <a:schemeClr val="bg1"/>
                </a:solidFill>
              </a:rPr>
              <a:t> - Stacked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7467600" cy="3877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334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you had separate </a:t>
            </a:r>
            <a:r>
              <a:rPr lang="en-US" dirty="0" err="1"/>
              <a:t>csv</a:t>
            </a:r>
            <a:r>
              <a:rPr lang="en-US" dirty="0"/>
              <a:t> files with the info for the students who got an A and everyone else, but you want to analyze everything together.</a:t>
            </a:r>
          </a:p>
        </p:txBody>
      </p:sp>
    </p:spTree>
    <p:extLst>
      <p:ext uri="{BB962C8B-B14F-4D97-AF65-F5344CB8AC3E}">
        <p14:creationId xmlns:p14="http://schemas.microsoft.com/office/powerpoint/2010/main" val="24124309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157" y="0"/>
            <a:ext cx="72095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Concatenating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r>
              <a:rPr lang="en-US" sz="3600" b="1" dirty="0">
                <a:solidFill>
                  <a:schemeClr val="bg1"/>
                </a:solidFill>
              </a:rPr>
              <a:t> - Stacked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407400" cy="82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2514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</a:t>
            </a:r>
            <a:r>
              <a:rPr lang="en-US" dirty="0" err="1"/>
              <a:t>dataframes</a:t>
            </a:r>
            <a:r>
              <a:rPr lang="en-US" dirty="0"/>
              <a:t> to concatenate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019800" y="19050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8287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157" y="0"/>
            <a:ext cx="72095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Concatenating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r>
              <a:rPr lang="en-US" sz="3600" b="1" dirty="0">
                <a:solidFill>
                  <a:schemeClr val="bg1"/>
                </a:solidFill>
              </a:rPr>
              <a:t> - Stacked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739B5-B312-2D46-82E3-86E19C4C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92822"/>
            <a:ext cx="2743200" cy="73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FF52F-FDFC-B749-B31E-0D84CDDE1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9144000" cy="40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633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157" y="0"/>
            <a:ext cx="72095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Concatenating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r>
              <a:rPr lang="en-US" sz="3600" b="1" dirty="0">
                <a:solidFill>
                  <a:schemeClr val="bg1"/>
                </a:solidFill>
              </a:rPr>
              <a:t> - Stacked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407400" cy="82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2590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axis = 0 (default) – combine the two </a:t>
            </a:r>
            <a:r>
              <a:rPr lang="en-US" dirty="0" err="1"/>
              <a:t>dataframes</a:t>
            </a:r>
            <a:r>
              <a:rPr lang="en-US" dirty="0"/>
              <a:t> by stacking them on top of each other. Set axis =1 to stack side by side.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20574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5173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157" y="0"/>
            <a:ext cx="72095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Concatenating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r>
              <a:rPr lang="en-US" sz="3600" b="1" dirty="0">
                <a:solidFill>
                  <a:schemeClr val="bg1"/>
                </a:solidFill>
              </a:rPr>
              <a:t> - Stacked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019800" y="19050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7772400" cy="4657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486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# of columns has to match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What is going to happen to index? </a:t>
            </a:r>
          </a:p>
        </p:txBody>
      </p:sp>
    </p:spTree>
    <p:extLst>
      <p:ext uri="{BB962C8B-B14F-4D97-AF65-F5344CB8AC3E}">
        <p14:creationId xmlns:p14="http://schemas.microsoft.com/office/powerpoint/2010/main" val="14360715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157" y="0"/>
            <a:ext cx="72095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Concatenating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r>
              <a:rPr lang="en-US" sz="3600" b="1" dirty="0">
                <a:solidFill>
                  <a:schemeClr val="bg1"/>
                </a:solidFill>
              </a:rPr>
              <a:t> - Stacked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8182617" cy="398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334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We got a repeated index, which is not good!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 will eventually see how to “reset” the index.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 can also correct this when we concatenate.</a:t>
            </a:r>
          </a:p>
        </p:txBody>
      </p:sp>
    </p:spTree>
    <p:extLst>
      <p:ext uri="{BB962C8B-B14F-4D97-AF65-F5344CB8AC3E}">
        <p14:creationId xmlns:p14="http://schemas.microsoft.com/office/powerpoint/2010/main" val="1795925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157" y="0"/>
            <a:ext cx="72095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Concatenating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r>
              <a:rPr lang="en-US" sz="3600" b="1" dirty="0">
                <a:solidFill>
                  <a:schemeClr val="bg1"/>
                </a:solidFill>
              </a:rPr>
              <a:t> - Stacked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739B5-B312-2D46-82E3-86E19C4C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92822"/>
            <a:ext cx="2743200" cy="73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FF52F-FDFC-B749-B31E-0D84CDDE1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9144000" cy="40305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7A195D-CB74-E94E-86A5-F9B263E25BEA}"/>
              </a:ext>
            </a:extLst>
          </p:cNvPr>
          <p:cNvCxnSpPr>
            <a:cxnSpLocks/>
          </p:cNvCxnSpPr>
          <p:nvPr/>
        </p:nvCxnSpPr>
        <p:spPr>
          <a:xfrm>
            <a:off x="86404" y="5388428"/>
            <a:ext cx="8390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916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157" y="0"/>
            <a:ext cx="720950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Concatenating </a:t>
            </a:r>
            <a:r>
              <a:rPr lang="en-US" sz="3600" b="1" dirty="0" err="1">
                <a:solidFill>
                  <a:schemeClr val="bg1"/>
                </a:solidFill>
              </a:rPr>
              <a:t>DataFrames</a:t>
            </a:r>
            <a:r>
              <a:rPr lang="en-US" sz="3600" b="1" dirty="0">
                <a:solidFill>
                  <a:schemeClr val="bg1"/>
                </a:solidFill>
              </a:rPr>
              <a:t> - Stacked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4377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019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Notice the </a:t>
            </a:r>
            <a:r>
              <a:rPr lang="en-US" dirty="0" err="1"/>
              <a:t>ignore_index</a:t>
            </a:r>
            <a:r>
              <a:rPr lang="en-US" dirty="0"/>
              <a:t> input!	</a:t>
            </a:r>
          </a:p>
        </p:txBody>
      </p:sp>
    </p:spTree>
    <p:extLst>
      <p:ext uri="{BB962C8B-B14F-4D97-AF65-F5344CB8AC3E}">
        <p14:creationId xmlns:p14="http://schemas.microsoft.com/office/powerpoint/2010/main" val="308080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796" y="0"/>
            <a:ext cx="53941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Reading in Data From Excel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914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what is </a:t>
            </a:r>
            <a:r>
              <a:rPr lang="en-US" dirty="0" err="1"/>
              <a:t>df_grades</a:t>
            </a:r>
            <a:r>
              <a:rPr lang="en-US" dirty="0"/>
              <a:t> and how does it store the data?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7750924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df_grades</a:t>
            </a:r>
            <a:r>
              <a:rPr lang="en-US" dirty="0"/>
              <a:t> is a pandas </a:t>
            </a:r>
            <a:r>
              <a:rPr lang="en-US" b="1" dirty="0" err="1"/>
              <a:t>dataframe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data is stored in a tabular format very similar to excel.</a:t>
            </a:r>
          </a:p>
        </p:txBody>
      </p:sp>
    </p:spTree>
    <p:extLst>
      <p:ext uri="{BB962C8B-B14F-4D97-AF65-F5344CB8AC3E}">
        <p14:creationId xmlns:p14="http://schemas.microsoft.com/office/powerpoint/2010/main" val="35841991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80" y="0"/>
            <a:ext cx="31726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the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4191000"/>
            <a:ext cx="6324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index in this case is row numbers.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What if I want to quickly see Joe’s row?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I have to look up what row Joe is in.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Instead, I can make the index the column name.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7" y="990600"/>
            <a:ext cx="9144000" cy="29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14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80" y="0"/>
            <a:ext cx="31726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the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604000" cy="90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362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Column that will become index (make sure this is unique).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48200" y="16764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445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8399" y="0"/>
            <a:ext cx="206902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Set_index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695AB-5865-8D4A-A336-FA15B1D24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13" y="892822"/>
            <a:ext cx="5435600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A2873-0E1F-6B48-B537-78A800EE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68" y="2057400"/>
            <a:ext cx="9144000" cy="33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702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80" y="0"/>
            <a:ext cx="31726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the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604000" cy="90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228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Modify </a:t>
            </a:r>
            <a:r>
              <a:rPr lang="en-US" dirty="0" err="1"/>
              <a:t>df_grades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77000" y="16002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885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80" y="0"/>
            <a:ext cx="31726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the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604000" cy="90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0"/>
            <a:ext cx="8229600" cy="3111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638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index is now the name column!</a:t>
            </a: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914400" y="5410200"/>
            <a:ext cx="609600" cy="413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11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80" y="0"/>
            <a:ext cx="31726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the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604000" cy="90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0"/>
            <a:ext cx="8229600" cy="3111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5486400"/>
            <a:ext cx="4787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803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80" y="0"/>
            <a:ext cx="31726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the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8001000" cy="2784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441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Want to make new ID column the index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077200" y="3886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605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80" y="0"/>
            <a:ext cx="31726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the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7086600" cy="2931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32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accomplishes the task but we lose the name column.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14400"/>
            <a:ext cx="7010400" cy="24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97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80" y="0"/>
            <a:ext cx="31726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Using the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352800"/>
            <a:ext cx="6096000" cy="329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62000"/>
            <a:ext cx="7010400" cy="24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20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1842" y="0"/>
            <a:ext cx="31421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Resetting Index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" t="14426" r="-154" b="1503"/>
          <a:stretch/>
        </p:blipFill>
        <p:spPr>
          <a:xfrm>
            <a:off x="7703" y="914593"/>
            <a:ext cx="9144000" cy="3552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A9F0F-AD2C-8E48-A11E-7859D8F5247C}"/>
              </a:ext>
            </a:extLst>
          </p:cNvPr>
          <p:cNvSpPr txBox="1"/>
          <p:nvPr/>
        </p:nvSpPr>
        <p:spPr>
          <a:xfrm>
            <a:off x="460375" y="4953000"/>
            <a:ext cx="837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do I go back to having row numbers?</a:t>
            </a:r>
          </a:p>
        </p:txBody>
      </p:sp>
    </p:spTree>
    <p:extLst>
      <p:ext uri="{BB962C8B-B14F-4D97-AF65-F5344CB8AC3E}">
        <p14:creationId xmlns:p14="http://schemas.microsoft.com/office/powerpoint/2010/main" val="3452183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89034</TotalTime>
  <Words>2474</Words>
  <Application>Microsoft Macintosh PowerPoint</Application>
  <PresentationFormat>On-screen Show (4:3)</PresentationFormat>
  <Paragraphs>397</Paragraphs>
  <Slides>122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5" baseType="lpstr">
      <vt:lpstr>Calibri</vt:lpstr>
      <vt:lpstr>Arial</vt:lpstr>
      <vt:lpstr>Office Theme</vt:lpstr>
      <vt:lpstr>Pandas – Part 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Pandas – Part 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Pandas – Part 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Microsoft Office User</cp:lastModifiedBy>
  <cp:revision>846</cp:revision>
  <dcterms:created xsi:type="dcterms:W3CDTF">2015-04-30T01:39:07Z</dcterms:created>
  <dcterms:modified xsi:type="dcterms:W3CDTF">2018-10-19T13:48:10Z</dcterms:modified>
</cp:coreProperties>
</file>