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57"/>
  </p:notesMasterIdLst>
  <p:sldIdLst>
    <p:sldId id="256" r:id="rId2"/>
    <p:sldId id="596" r:id="rId3"/>
    <p:sldId id="597" r:id="rId4"/>
    <p:sldId id="599" r:id="rId5"/>
    <p:sldId id="600" r:id="rId6"/>
    <p:sldId id="601" r:id="rId7"/>
    <p:sldId id="602" r:id="rId8"/>
    <p:sldId id="603" r:id="rId9"/>
    <p:sldId id="604" r:id="rId10"/>
    <p:sldId id="605" r:id="rId11"/>
    <p:sldId id="606" r:id="rId12"/>
    <p:sldId id="607" r:id="rId13"/>
    <p:sldId id="609" r:id="rId14"/>
    <p:sldId id="608" r:id="rId15"/>
    <p:sldId id="610" r:id="rId16"/>
    <p:sldId id="611" r:id="rId17"/>
    <p:sldId id="612" r:id="rId18"/>
    <p:sldId id="613" r:id="rId19"/>
    <p:sldId id="614" r:id="rId20"/>
    <p:sldId id="615" r:id="rId21"/>
    <p:sldId id="616" r:id="rId22"/>
    <p:sldId id="619" r:id="rId23"/>
    <p:sldId id="617" r:id="rId24"/>
    <p:sldId id="618" r:id="rId25"/>
    <p:sldId id="620" r:id="rId26"/>
    <p:sldId id="621" r:id="rId27"/>
    <p:sldId id="622" r:id="rId28"/>
    <p:sldId id="623" r:id="rId29"/>
    <p:sldId id="624" r:id="rId30"/>
    <p:sldId id="625" r:id="rId31"/>
    <p:sldId id="626" r:id="rId32"/>
    <p:sldId id="628" r:id="rId33"/>
    <p:sldId id="629" r:id="rId34"/>
    <p:sldId id="630" r:id="rId35"/>
    <p:sldId id="631" r:id="rId36"/>
    <p:sldId id="632" r:id="rId37"/>
    <p:sldId id="633" r:id="rId38"/>
    <p:sldId id="634" r:id="rId39"/>
    <p:sldId id="635" r:id="rId40"/>
    <p:sldId id="636" r:id="rId41"/>
    <p:sldId id="637" r:id="rId42"/>
    <p:sldId id="638" r:id="rId43"/>
    <p:sldId id="639" r:id="rId44"/>
    <p:sldId id="640" r:id="rId45"/>
    <p:sldId id="641" r:id="rId46"/>
    <p:sldId id="643" r:id="rId47"/>
    <p:sldId id="642" r:id="rId48"/>
    <p:sldId id="644" r:id="rId49"/>
    <p:sldId id="645" r:id="rId50"/>
    <p:sldId id="646" r:id="rId51"/>
    <p:sldId id="647" r:id="rId52"/>
    <p:sldId id="649" r:id="rId53"/>
    <p:sldId id="648" r:id="rId54"/>
    <p:sldId id="650" r:id="rId55"/>
    <p:sldId id="651" r:id="rId56"/>
  </p:sldIdLst>
  <p:sldSz cx="9144000" cy="6858000" type="screen4x3"/>
  <p:notesSz cx="6858000" cy="9144000"/>
  <p:custDataLst>
    <p:tags r:id="rId5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BD3"/>
    <a:srgbClr val="3333CC"/>
    <a:srgbClr val="0066FF"/>
    <a:srgbClr val="0066CC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91" autoAdjust="0"/>
    <p:restoredTop sz="90679" autoAdjust="0"/>
  </p:normalViewPr>
  <p:slideViewPr>
    <p:cSldViewPr>
      <p:cViewPr varScale="1">
        <p:scale>
          <a:sx n="118" d="100"/>
          <a:sy n="118" d="100"/>
        </p:scale>
        <p:origin x="244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44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AECF2-4ECE-4B77-9B63-89B555F968CE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33131-76A5-42A0-BF8E-B774CBD27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48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3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4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0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73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4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2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6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18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1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294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D701F-107A-4495-8369-668AFAEB2A32}" type="datetimeFigureOut">
              <a:rPr lang="en-US" smtClean="0"/>
              <a:pPr/>
              <a:t>7/11/19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226E7-B064-439A-91B8-0D06E2D4BA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61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000" y="1701800"/>
            <a:ext cx="1905" cy="1905"/>
          </a:xfrm>
          <a:prstGeom prst="rect">
            <a:avLst/>
          </a:prstGeom>
        </p:spPr>
      </p:pic>
      <p:sp>
        <p:nvSpPr>
          <p:cNvPr id="6" name="Subtitle 9"/>
          <p:cNvSpPr txBox="1">
            <a:spLocks/>
          </p:cNvSpPr>
          <p:nvPr/>
        </p:nvSpPr>
        <p:spPr>
          <a:xfrm>
            <a:off x="1219200" y="2590800"/>
            <a:ext cx="69342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2895600"/>
          </a:xfrm>
        </p:spPr>
        <p:txBody>
          <a:bodyPr>
            <a:normAutofit/>
          </a:bodyPr>
          <a:lstStyle/>
          <a:p>
            <a:r>
              <a:rPr lang="en-US" dirty="0"/>
              <a:t>Time Series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24200" y="56388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" y="3048000"/>
            <a:ext cx="91440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3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399" y="0"/>
            <a:ext cx="285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Period_Range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Pandas.date_range</a:t>
            </a:r>
            <a:r>
              <a:rPr lang="en-US" dirty="0"/>
              <a:t>() is responsible for generating a </a:t>
            </a:r>
            <a:r>
              <a:rPr lang="en-US" dirty="0" err="1"/>
              <a:t>DateTimeIndex</a:t>
            </a:r>
            <a:r>
              <a:rPr lang="en-US" dirty="0"/>
              <a:t> with an indicated length or period.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37887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09800" y="6096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Default frequency is days or D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4419600" y="5791200"/>
            <a:ext cx="762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141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30400"/>
            <a:ext cx="9144000" cy="298846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399" y="0"/>
            <a:ext cx="285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Period_Range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00200" y="11430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Number of data points in the time series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181600" y="16002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934200" y="1143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 hour frequency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1600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0199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1200"/>
            <a:ext cx="9144000" cy="298051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399" y="0"/>
            <a:ext cx="28529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Period_Range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53000" y="9906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Quarterly frequency with year ending in January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772400" y="1600200"/>
            <a:ext cx="685800" cy="685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1000" y="1143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Pick the right side of the interval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1600200"/>
            <a:ext cx="9144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67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07765" y="0"/>
            <a:ext cx="55102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Period_Range</a:t>
            </a:r>
            <a:r>
              <a:rPr lang="en-US" sz="3600" b="1" dirty="0">
                <a:solidFill>
                  <a:schemeClr val="bg1"/>
                </a:solidFill>
              </a:rPr>
              <a:t> - Frequencies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14400"/>
            <a:ext cx="8382000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3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814" y="0"/>
            <a:ext cx="2372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Zones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12954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Python, time zone information comes from the 3</a:t>
            </a:r>
            <a:r>
              <a:rPr lang="en-US" baseline="30000" dirty="0"/>
              <a:t>rd</a:t>
            </a:r>
            <a:r>
              <a:rPr lang="en-US" dirty="0"/>
              <a:t> party package </a:t>
            </a:r>
            <a:r>
              <a:rPr lang="en-US" dirty="0" err="1"/>
              <a:t>pytz</a:t>
            </a:r>
            <a:r>
              <a:rPr lang="en-US" dirty="0"/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2362200"/>
            <a:ext cx="43434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81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814" y="0"/>
            <a:ext cx="2372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Zones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4800" y="990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By default, time series in pandas are time zone naive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8102600" cy="200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3810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Date ranges can be generated with a time zone set using the </a:t>
            </a:r>
            <a:r>
              <a:rPr lang="en-US" dirty="0" err="1"/>
              <a:t>tz</a:t>
            </a:r>
            <a:r>
              <a:rPr lang="en-US" dirty="0"/>
              <a:t> argument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343400"/>
            <a:ext cx="82423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0021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6814" y="0"/>
            <a:ext cx="23721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Zones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2192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look at the date time index: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300"/>
            <a:ext cx="9144000" cy="30555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62200" y="518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Timezone</a:t>
            </a:r>
            <a:r>
              <a:rPr lang="en-US" dirty="0"/>
              <a:t> = US/Eastern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962400" y="48006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10400" y="525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UTC offset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7620000" y="46482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989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353" y="0"/>
            <a:ext cx="44410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Zone Conversion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Conversion from naïve to localized </a:t>
            </a:r>
            <a:r>
              <a:rPr lang="en-US" dirty="0" err="1"/>
              <a:t>timezone</a:t>
            </a:r>
            <a:r>
              <a:rPr lang="en-US" dirty="0"/>
              <a:t> is done through </a:t>
            </a:r>
            <a:r>
              <a:rPr lang="en-US" dirty="0" err="1"/>
              <a:t>tz_localize</a:t>
            </a:r>
            <a:r>
              <a:rPr lang="en-US" dirty="0"/>
              <a:t> method: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09800"/>
            <a:ext cx="8382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5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2353" y="0"/>
            <a:ext cx="44410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Zone Conversion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371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Once a time series has been localized, it can be converted to another time zone using </a:t>
            </a:r>
            <a:r>
              <a:rPr lang="en-US" dirty="0" err="1"/>
              <a:t>tz_convert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133600"/>
            <a:ext cx="6228469" cy="43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47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71069" y="0"/>
            <a:ext cx="238366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Time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9144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A time series is a pandas series where the index is a </a:t>
            </a:r>
            <a:r>
              <a:rPr lang="en-US" dirty="0" err="1"/>
              <a:t>datetime</a:t>
            </a:r>
            <a:r>
              <a:rPr lang="en-US" dirty="0"/>
              <a:t> index. (All of this will work on </a:t>
            </a:r>
            <a:r>
              <a:rPr lang="en-US" dirty="0" err="1"/>
              <a:t>dataframes</a:t>
            </a:r>
            <a:r>
              <a:rPr lang="en-US" dirty="0"/>
              <a:t> also)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76400"/>
            <a:ext cx="7467600" cy="491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2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4736" y="0"/>
            <a:ext cx="427630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What is a Time Series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990600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/>
              <a:t>Anything that is observed or measured at many points in time forms a time series.</a:t>
            </a:r>
          </a:p>
          <a:p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Many time series have a fixed frequency </a:t>
            </a:r>
            <a:r>
              <a:rPr lang="mr-IN" sz="2000" dirty="0"/>
              <a:t>–</a:t>
            </a:r>
            <a:r>
              <a:rPr lang="en-US" sz="2000" dirty="0"/>
              <a:t> data points occur at regular intervals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dirty="0"/>
              <a:t>Others are irregular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How you refer to time series data depends on the application: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/>
              <a:t>Timestamps</a:t>
            </a:r>
            <a:r>
              <a:rPr lang="en-US" sz="2000" dirty="0"/>
              <a:t>, specific instants in time </a:t>
            </a:r>
          </a:p>
          <a:p>
            <a:pPr marL="800100" lvl="1" indent="-342900">
              <a:buFont typeface="Arial"/>
              <a:buChar char="•"/>
            </a:pPr>
            <a:r>
              <a:rPr lang="en-US" sz="2000" b="1" dirty="0"/>
              <a:t>Intervals, </a:t>
            </a:r>
            <a:r>
              <a:rPr lang="en-US" sz="2000" dirty="0"/>
              <a:t>periods of time</a:t>
            </a:r>
            <a:endParaRPr lang="en-US" sz="2000" b="1" dirty="0"/>
          </a:p>
          <a:p>
            <a:pPr marL="800100" lvl="1" indent="-342900">
              <a:buFont typeface="Arial"/>
              <a:buChar char="•"/>
            </a:pPr>
            <a:r>
              <a:rPr lang="en-US" sz="2000" b="1" dirty="0"/>
              <a:t>Experiments, </a:t>
            </a:r>
            <a:r>
              <a:rPr lang="en-US" sz="2000" dirty="0"/>
              <a:t>experiment # or elapsed time</a:t>
            </a:r>
          </a:p>
          <a:p>
            <a:pPr marL="800100" lvl="1" indent="-342900">
              <a:buFont typeface="Arial"/>
              <a:buChar char="•"/>
            </a:pPr>
            <a:endParaRPr lang="en-US" sz="2000" dirty="0"/>
          </a:p>
          <a:p>
            <a:pPr marL="342900" indent="-342900">
              <a:buFont typeface="Arial"/>
              <a:buChar char="•"/>
            </a:pPr>
            <a:r>
              <a:rPr lang="en-US" sz="2000" dirty="0"/>
              <a:t>We will focus mostly on the first one .</a:t>
            </a:r>
          </a:p>
        </p:txBody>
      </p:sp>
    </p:spTree>
    <p:extLst>
      <p:ext uri="{BB962C8B-B14F-4D97-AF65-F5344CB8AC3E}">
        <p14:creationId xmlns:p14="http://schemas.microsoft.com/office/powerpoint/2010/main" val="1479230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53086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5486400"/>
            <a:ext cx="2870200" cy="10033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ways to index:</a:t>
            </a:r>
          </a:p>
        </p:txBody>
      </p:sp>
    </p:spTree>
    <p:extLst>
      <p:ext uri="{BB962C8B-B14F-4D97-AF65-F5344CB8AC3E}">
        <p14:creationId xmlns:p14="http://schemas.microsoft.com/office/powerpoint/2010/main" val="28811781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5308600" cy="3581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ways to index: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486400"/>
            <a:ext cx="45212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43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5308600" cy="3581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ways to index: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486400"/>
            <a:ext cx="53467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520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066800"/>
            <a:ext cx="5308600" cy="35814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Multiple ways to index: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5334000"/>
            <a:ext cx="5143500" cy="132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4572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return a series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419600" y="49530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192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5080000" cy="3427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 contiguous element: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4855137"/>
            <a:ext cx="4724400" cy="200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47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90600"/>
            <a:ext cx="5080000" cy="34271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24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Slice contiguous element: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826000"/>
            <a:ext cx="51308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33400" y="1143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time series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52600"/>
            <a:ext cx="81407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40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Dec. 2012 data points: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45847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4648200"/>
            <a:ext cx="43307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0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0200" y="0"/>
            <a:ext cx="402541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Indexing + Selection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400" y="4191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2013 data points: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914400"/>
            <a:ext cx="4584700" cy="304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419600"/>
            <a:ext cx="3886200" cy="232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1366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4067" y="0"/>
            <a:ext cx="471768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Common TS Operations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Shifting</a:t>
            </a:r>
            <a:r>
              <a:rPr lang="en-US" sz="2400" dirty="0"/>
              <a:t>: moving data backward or forward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Useful for computing daily changes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Resampling: </a:t>
            </a:r>
            <a:r>
              <a:rPr lang="en-US" sz="2400" dirty="0"/>
              <a:t> converting between frequencies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Group By for time series data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Moving Window Functions: </a:t>
            </a:r>
            <a:r>
              <a:rPr lang="en-US" sz="2400" dirty="0"/>
              <a:t>Compute statistic of time series based on moving window</a:t>
            </a:r>
          </a:p>
          <a:p>
            <a:pPr marL="742950" lvl="1" indent="-285750">
              <a:buFont typeface="Arial"/>
              <a:buChar char="•"/>
            </a:pP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/>
              <a:t>Rolling mean  </a:t>
            </a:r>
          </a:p>
        </p:txBody>
      </p:sp>
    </p:spTree>
    <p:extLst>
      <p:ext uri="{BB962C8B-B14F-4D97-AF65-F5344CB8AC3E}">
        <p14:creationId xmlns:p14="http://schemas.microsoft.com/office/powerpoint/2010/main" val="341793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813" y="0"/>
            <a:ext cx="2434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Steph</a:t>
            </a:r>
            <a:r>
              <a:rPr lang="en-US" sz="3600" b="1" dirty="0">
                <a:solidFill>
                  <a:schemeClr val="bg1"/>
                </a:solidFill>
              </a:rPr>
              <a:t> Curry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5486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Steph</a:t>
            </a:r>
            <a:r>
              <a:rPr lang="en-US" dirty="0"/>
              <a:t> Curry’s shots over the 2015 Season are time series. Let’s read in this data.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93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Dataframes</a:t>
            </a:r>
            <a:r>
              <a:rPr lang="en-US" dirty="0"/>
              <a:t> and Series have a shift method for doing naïve shifts backward and forward, </a:t>
            </a:r>
            <a:r>
              <a:rPr lang="en-US" b="1" dirty="0"/>
              <a:t>leaving the index unmodified.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3429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94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Dataframes</a:t>
            </a:r>
            <a:r>
              <a:rPr lang="en-US" dirty="0"/>
              <a:t> and Series have a shift method for doing naïve shifts backward and forward, </a:t>
            </a:r>
            <a:r>
              <a:rPr lang="en-US" b="1" dirty="0"/>
              <a:t>leaving the index unmodified.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2743200"/>
            <a:ext cx="3429000" cy="2679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00200" y="60198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we lose this data point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124200" y="5105400"/>
            <a:ext cx="76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4090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Dataframes</a:t>
            </a:r>
            <a:r>
              <a:rPr lang="en-US" dirty="0"/>
              <a:t> and Series have a shift method for doing naïve shifts backward and forward, </a:t>
            </a:r>
            <a:r>
              <a:rPr lang="en-US" b="1" dirty="0"/>
              <a:t>leaving the index unmodified.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71800"/>
            <a:ext cx="3302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00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/>
              <a:t>Dataframes</a:t>
            </a:r>
            <a:r>
              <a:rPr lang="en-US" dirty="0"/>
              <a:t> and Series have a shift method for doing naïve shifts backward and forward, </a:t>
            </a:r>
            <a:r>
              <a:rPr lang="en-US" b="1" dirty="0"/>
              <a:t>leaving the index unmodified.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21336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Notice we lose this data point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971800" y="2514600"/>
            <a:ext cx="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57912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Why is this useful?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1CB8D4-1097-2144-82A3-5FAA1371A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946400"/>
            <a:ext cx="3302000" cy="2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69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447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easily compute the day to day difference: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55268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895600"/>
            <a:ext cx="33909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9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447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easily compute the day to day percent change: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819400"/>
            <a:ext cx="3987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947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447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There is actually a built in method to do this: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71800"/>
            <a:ext cx="39878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2971800"/>
            <a:ext cx="3390900" cy="25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31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7151" y="0"/>
            <a:ext cx="4471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 W/ Frequency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Naïve shifts discard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If frequency of the </a:t>
            </a:r>
            <a:r>
              <a:rPr lang="en-US" dirty="0" err="1"/>
              <a:t>ts</a:t>
            </a:r>
            <a:r>
              <a:rPr lang="en-US" dirty="0"/>
              <a:t> is known, this can be passed to the shift to prevent this</a:t>
            </a:r>
          </a:p>
        </p:txBody>
      </p:sp>
    </p:spTree>
    <p:extLst>
      <p:ext uri="{BB962C8B-B14F-4D97-AF65-F5344CB8AC3E}">
        <p14:creationId xmlns:p14="http://schemas.microsoft.com/office/powerpoint/2010/main" val="1609002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Naïve shifts discard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If frequency of the </a:t>
            </a:r>
            <a:r>
              <a:rPr lang="en-US" dirty="0" err="1"/>
              <a:t>ts</a:t>
            </a:r>
            <a:r>
              <a:rPr lang="en-US" dirty="0"/>
              <a:t> is known, this can be passed to the shift to prevent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151" y="0"/>
            <a:ext cx="4471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 W/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95600"/>
            <a:ext cx="37338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32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" y="1066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Naïve shifts discard data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If frequency of the </a:t>
            </a:r>
            <a:r>
              <a:rPr lang="en-US" dirty="0" err="1"/>
              <a:t>ts</a:t>
            </a:r>
            <a:r>
              <a:rPr lang="en-US" dirty="0"/>
              <a:t> is known, this can be passed to the shift to prevent this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971800"/>
            <a:ext cx="3365500" cy="246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151" y="0"/>
            <a:ext cx="4471521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 W/ Frequency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895600"/>
            <a:ext cx="3733800" cy="264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7912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we don’t lose any data here</a:t>
            </a:r>
          </a:p>
        </p:txBody>
      </p:sp>
    </p:spTree>
    <p:extLst>
      <p:ext uri="{BB962C8B-B14F-4D97-AF65-F5344CB8AC3E}">
        <p14:creationId xmlns:p14="http://schemas.microsoft.com/office/powerpoint/2010/main" val="69368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813" y="0"/>
            <a:ext cx="2434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Steph</a:t>
            </a:r>
            <a:r>
              <a:rPr lang="en-US" sz="3600" b="1" dirty="0">
                <a:solidFill>
                  <a:schemeClr val="bg1"/>
                </a:solidFill>
              </a:rPr>
              <a:t> Curry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5812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2" y="4953000"/>
            <a:ext cx="9144000" cy="8353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0" y="60198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time series you want the </a:t>
            </a:r>
            <a:r>
              <a:rPr lang="en-US" dirty="0" err="1"/>
              <a:t>datetime</a:t>
            </a:r>
            <a:r>
              <a:rPr lang="en-US" dirty="0"/>
              <a:t> to be the index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6388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2911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7840" y="0"/>
            <a:ext cx="165013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Shifting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81000" y="14478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Can easily compute the day to day difference without losing data: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3365500" cy="2463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667000"/>
            <a:ext cx="389890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166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0034" y="0"/>
            <a:ext cx="240575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Resampling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845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Resampling refers to the process of converting a time series from one frequency to another.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Aggregating higher frequency data to a lower frequency is called </a:t>
            </a:r>
            <a:r>
              <a:rPr lang="en-US" sz="2400" b="1" dirty="0" err="1"/>
              <a:t>downsampling</a:t>
            </a:r>
            <a:r>
              <a:rPr lang="en-US" sz="2400" b="1" dirty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Aggregating lower frequency data to a higher frequency is called </a:t>
            </a:r>
            <a:r>
              <a:rPr lang="en-US" sz="2400" b="1" dirty="0" err="1"/>
              <a:t>upsampling</a:t>
            </a:r>
            <a:r>
              <a:rPr lang="en-US" sz="2400" b="1" dirty="0"/>
              <a:t>.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Not all resampling falls into either of these two categories: Example?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Pandas </a:t>
            </a:r>
            <a:r>
              <a:rPr lang="en-US" sz="2400" dirty="0" err="1"/>
              <a:t>ts</a:t>
            </a:r>
            <a:r>
              <a:rPr lang="en-US" sz="2400" dirty="0"/>
              <a:t> objects are equipped with resample method, which is the main function for all frequency conversion.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372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702" y="0"/>
            <a:ext cx="304442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Downsampling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606800" cy="433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38400"/>
            <a:ext cx="47498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0525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702" y="0"/>
            <a:ext cx="304442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Downsampling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606800" cy="4330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438400"/>
            <a:ext cx="4749800" cy="1917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3400" y="51816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timestamp to use as bin label?</a:t>
            </a:r>
          </a:p>
        </p:txBody>
      </p:sp>
    </p:spTree>
    <p:extLst>
      <p:ext uri="{BB962C8B-B14F-4D97-AF65-F5344CB8AC3E}">
        <p14:creationId xmlns:p14="http://schemas.microsoft.com/office/powerpoint/2010/main" val="17934829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9654" y="0"/>
            <a:ext cx="488652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Downsampling</a:t>
            </a:r>
            <a:r>
              <a:rPr lang="en-US" sz="3600" b="1" dirty="0">
                <a:solidFill>
                  <a:schemeClr val="bg1"/>
                </a:solidFill>
              </a:rPr>
              <a:t> W/ Label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606800" cy="4330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0" y="2209800"/>
            <a:ext cx="4749800" cy="2286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038600" y="47244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Label = ‘left’ would produce the plot from the previous slide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There is an argument closed = ‘left/right’ which controls inclusivity of endpoints of bins.</a:t>
            </a:r>
          </a:p>
        </p:txBody>
      </p:sp>
    </p:spTree>
    <p:extLst>
      <p:ext uri="{BB962C8B-B14F-4D97-AF65-F5344CB8AC3E}">
        <p14:creationId xmlns:p14="http://schemas.microsoft.com/office/powerpoint/2010/main" val="41118960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947" y="0"/>
            <a:ext cx="745994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Downsampling</a:t>
            </a:r>
            <a:r>
              <a:rPr lang="en-US" sz="3600" b="1" dirty="0">
                <a:solidFill>
                  <a:schemeClr val="bg1"/>
                </a:solidFill>
              </a:rPr>
              <a:t> W/ Multiple Functions 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6273800" cy="3111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029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Notice that I get back a </a:t>
            </a:r>
            <a:r>
              <a:rPr lang="en-US" sz="2400" dirty="0" err="1"/>
              <a:t>dataframe</a:t>
            </a:r>
            <a:r>
              <a:rPr lang="en-US" sz="2400" dirty="0"/>
              <a:t> in this case </a:t>
            </a:r>
          </a:p>
        </p:txBody>
      </p:sp>
    </p:spTree>
    <p:extLst>
      <p:ext uri="{BB962C8B-B14F-4D97-AF65-F5344CB8AC3E}">
        <p14:creationId xmlns:p14="http://schemas.microsoft.com/office/powerpoint/2010/main" val="428208388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947" y="0"/>
            <a:ext cx="745994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Downsampling</a:t>
            </a:r>
            <a:r>
              <a:rPr lang="en-US" sz="3600" b="1" dirty="0">
                <a:solidFill>
                  <a:schemeClr val="bg1"/>
                </a:solidFill>
              </a:rPr>
              <a:t> W/ Multiple Functions 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1828800"/>
            <a:ext cx="50546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4600" y="54102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Built in open, high, low, close! </a:t>
            </a:r>
          </a:p>
        </p:txBody>
      </p:sp>
    </p:spTree>
    <p:extLst>
      <p:ext uri="{BB962C8B-B14F-4D97-AF65-F5344CB8AC3E}">
        <p14:creationId xmlns:p14="http://schemas.microsoft.com/office/powerpoint/2010/main" val="28182958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245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Upsampling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35941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819400"/>
            <a:ext cx="39370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641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245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Upsampling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3594100" cy="2514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447800"/>
            <a:ext cx="3733800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82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9245" y="0"/>
            <a:ext cx="24673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Upsampling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3594100" cy="2514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524000"/>
            <a:ext cx="375920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62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813" y="0"/>
            <a:ext cx="2434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Steph</a:t>
            </a:r>
            <a:r>
              <a:rPr lang="en-US" sz="3600" b="1" dirty="0">
                <a:solidFill>
                  <a:schemeClr val="bg1"/>
                </a:solidFill>
              </a:rPr>
              <a:t> Curry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1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57150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What was </a:t>
            </a:r>
            <a:r>
              <a:rPr lang="en-US" dirty="0" err="1"/>
              <a:t>Steph’s</a:t>
            </a:r>
            <a:r>
              <a:rPr lang="en-US" dirty="0"/>
              <a:t> monthly FG %?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</a:t>
            </a:r>
            <a:r>
              <a:rPr lang="en-US" dirty="0" err="1"/>
              <a:t>Steph</a:t>
            </a:r>
            <a:r>
              <a:rPr lang="en-US" dirty="0"/>
              <a:t> gets hot, do defenders get closer to him?</a:t>
            </a:r>
          </a:p>
        </p:txBody>
      </p:sp>
    </p:spTree>
    <p:extLst>
      <p:ext uri="{BB962C8B-B14F-4D97-AF65-F5344CB8AC3E}">
        <p14:creationId xmlns:p14="http://schemas.microsoft.com/office/powerpoint/2010/main" val="156043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04800" y="10668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Apply statistics or other functions to sliding window or exponentially decaying weights.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Automatically exclude missing data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Rolling means, medians, max, correlations</a:t>
            </a:r>
            <a:endParaRPr lang="en-US" sz="2400" b="1" dirty="0"/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Exponentially weighted moving averages</a:t>
            </a:r>
          </a:p>
          <a:p>
            <a:pPr marL="800100" lvl="1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Pandas </a:t>
            </a:r>
            <a:r>
              <a:rPr lang="en-US" sz="2400" dirty="0" err="1"/>
              <a:t>ts</a:t>
            </a:r>
            <a:r>
              <a:rPr lang="en-US" sz="2400" dirty="0"/>
              <a:t> objects are equipped with rolling method, which is the main function most of the moving window functions.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715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3909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76400"/>
            <a:ext cx="41148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799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3909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676400"/>
            <a:ext cx="4114800" cy="398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91000" y="10668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Why is there an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86400" y="1447800"/>
            <a:ext cx="14478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82657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390900" cy="3962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524000"/>
            <a:ext cx="40259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643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1400" y="839912"/>
            <a:ext cx="4089400" cy="578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4262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4375" y="0"/>
            <a:ext cx="531708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Moving Window Functions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9600" y="59436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3909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390900" cy="391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5943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Span = window length</a:t>
            </a:r>
          </a:p>
        </p:txBody>
      </p:sp>
    </p:spTree>
    <p:extLst>
      <p:ext uri="{BB962C8B-B14F-4D97-AF65-F5344CB8AC3E}">
        <p14:creationId xmlns:p14="http://schemas.microsoft.com/office/powerpoint/2010/main" val="94581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5813" y="0"/>
            <a:ext cx="24341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Steph</a:t>
            </a:r>
            <a:r>
              <a:rPr lang="en-US" sz="3600" b="1" dirty="0">
                <a:solidFill>
                  <a:schemeClr val="bg1"/>
                </a:solidFill>
              </a:rPr>
              <a:t> Curry</a:t>
            </a: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16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6019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Lets have a closer look at this index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219200" y="55626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217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208" y="0"/>
            <a:ext cx="31213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DateTimeIndex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588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Numpy</a:t>
            </a:r>
            <a:r>
              <a:rPr lang="en-US" dirty="0"/>
              <a:t> datetime64 type (goes down to nanosecond)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39624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5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208" y="0"/>
            <a:ext cx="31213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DateTimeIndex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588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Numpy</a:t>
            </a:r>
            <a:r>
              <a:rPr lang="en-US" dirty="0"/>
              <a:t> datetime64 type (goes down to nanosecond)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39624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4419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there is no frequency.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10400" y="38862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133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14068" y="0"/>
            <a:ext cx="9158068" cy="74835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2208" y="0"/>
            <a:ext cx="31213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</a:rPr>
              <a:t>DateTimeIndex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8" name="AutoShape 4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AutoShape 6" descr="data:image/jpeg;base64,/9j/4AAQSkZJRgABAQAAAQABAAD/2wCEAAkGBxQHEhUUEBQVFBUWFhoaFxgVFRYWHBceGBkYGBgXICAZIiggGh8xIRQXITEiJikrLi4uHR8/ODMtNygtLiwBCgoKDg0OGhAQGjglHyUxNzc0NzUsMDYvNzQ3Ly83NzcuNzc1NzQrLDcyNzc3LC0zNzAwNzExLi03LTQ4ODE3N//AABEIAHkBnwMBIgACEQEDEQH/xAAcAAEAAgIDAQAAAAAAAAAAAAAABwgFBgIDBAH/xABJEAABAwIDBQMHBwkGBwEAAAABAAIDBBEFEiEGBzFBURNhcQgiMjWBkbEUQnJzdKGyIzM0Q1KCwcLRFyRikpOzFlNUouHw8RX/xAAZAQEAAwEBAAAAAAAAAAAAAAAAAwQFAgH/xAAtEQEAAgIAAggEBwAAAAAAAAAAAQIDEQQFEiExMmFxobETIkGBFBUzUdHw8f/aAAwDAQACEQMRAD8AnFERAREQEREBERAREQEREBERAREQEREBERAREQEREBERAREQEREBERAREQEREBERAREQEREBERAREQEREBERAREQEREBERARFqO328Cm2KYO1vJM8XZEwi5HDM4/Nbfn42Bsg25FXCv3618zrxRwRN5DK5595I+C78H38VkDh8qhhmZfXIDG4DuNyPuQWIRYfZXaODaqnbUUxJadCDo5jhxa4cj93RapvV3hybDugbFCyUzB5Je4i2TKLafS+5BIaKINl99QrYqmWshbG2BrS0RuJMjnktDAHc9OPIXWq1W/qte+8cEDGcmnO8+03F/cEFiUUd7Fb16fHqaaWoAp5KdmeVt8wLeGZnM62GXiCRxvdaFjG/uokkPySnjZGDp2uZ7j3nKQB4C/igsCiifd3vibtFM2mrI2wyv0jewnI8/skHVpPLUg92l5YQEUU7d754cCkdBRxiokYbPeXWjaRxaLavI52sO8qPn78MTcbj5OB07I/wAXILLooR2R369u9seJRNY02HbRXs09XNN9O8HToVNjHiQAtIIIuCNQQeBQckUNbbb5Jtna2emjponticAHOc65u1rr6eKwn9v9T/0kP+d6CwCKv/8Ab/U/9JD/AJ3qZdi8bO0dFBUuYGOlaSWg3As4t0v4IM2ijveHvWg2RcYYm/KKgDVodZsd+GY6688o162uo3O/iuzX7Gny39HK/wB18yCxiKNt329uDal4gnZ8nqD6IzZmSHo08Q7/AAn2EqRp5Oya53GwJ9wug5ooAdv/AKi/6JDa/wC29bHt3vlGCObDSRNkmyNdI55OSMuaHZBbVzhfXgB77BLiKv8Ag2/qojkHyunjfGTr2V2vHeMxIPgbeIU74ZXx4pEyaF2aORoc0jmCg9KIo33kb1otkX9hAwT1NruBNmRX1GYjUutrlHLmEEkIq5N30YrHaR0MJivzheGnuzZlK+7jeLDts0ty9lUMF3xE3uOGdp5tuQDzF/AkN2RdVXUso2OkkcGMYC5znGwAGpJUI7S79JJJDHhkAc29myShznP7wxtrDx17ggnNFXqk32YjhkgFbTxubzaWPhdbqCb/AAU17JbTwbWU4npnXHBzTo6N3Nrh118CgzSKMtt950mzeJR0bIGPa7s8znOIP5R1tLaaBYzbne/JSVDqXCohPIwkPkLXPFxxDWt424E//UEwIoG2X34zxzCPE4mZC7K58bSx0fK5aSbgc+B8eC37eNvKh2PYxsYE9RIA5jA7QNPB7iOR5Aanu4oN7RV2O+nFKCRpqIIgw6hjopIyR3Em/t1U1bFbVw7YUwnguNcr2H0o3Di09eoPMIM+i0Oj28knqQwxN7M9m7QnMGSujax972cfy8ZLLCwJs51rHfEBERAREQEREBERAVbt42w+LY1iFRP8mfIxzyIyx7HDI3RgAvcaAG1uJKsiop3nb3Bs3I6momNknb6b36sjJ+bYaud14Ad+oAcd3W6Slp6VkmIwdpUSC7myEgRg8GgNNr21JPNRbvg2Wh2Ur+zpgRFJGJGtJJyXLmloJ1I82+vVd1JtVju1z3Np5aiQ8xCAxrfEtAA9pWubXYbW4ZMG4l2nalgcO0k7Q5STzubC4OiCUfJpqnZ6yO5y5Y3gcr3c0n3W9y4+Uv8AnKL6E3xjXV5NX6RV/VR/icu3yl/zlF9Cb4xoI32B2XdthVspmvyNIL3utfK1vEgczqAPFbPvU3Yt2LijmglfLG9+RweBdriCQbt0scp+7qsh5OLA6unPSD4vat78oV1sLGg1qGezR6CvGC4fJi88dPD6cz2sHTUjU9w4+xSltjuXGA0L6iKpdJJC3NI1zA1rgPSy21HXW/Babum9b0f1v8rlZLeP6rrfs0n4SgqThUpgmic3i2RhHiHAhXC2mE8tFOKQXndE4R6gec4Wvc6XF7qnVD+cZ9NvxCunLUsoojJK4MYxmZzjoGgC5J9gQVbpd1uJyzRslpZGNe9rXPuxwYCdXmx5C5U4f2Q4WIOx7A5rW7XO7tL/ALV729lrdyjfbDfhUVb3Mw4CGIEgSOaHSP77O81nhYnvWFoRtDtUzPE6sfGeDs/ZNPeLloI7wg0TEaX5DLJETfs3uZfrlcW3+5Ws3SzmowijLjciPL7GOc1v3ABVQrI3wyPbLfO1zg+5ucwJDrnmb3Vqtzvqek+i7/ceg8u0W6Wh2gqJKiYzB8hBdleALgAaAg24BRPva2Tw7Y5rIqYyvqX+dZ0gIjZ+0QBxJFgPFT1tjtJFspSyVE2uUWY3m959Fg/ryFyqjY1isuPVEk85zSSuube4NA5ACwA6AIOzZvA5do6mOngF3yG1+TR85x7gNVaPEpGbvMId2eopocrC75zz5rSfF7gfasNua2G/4Xpu2nb/AHmcAuvxjZxbH3Hme/TkuO/+QswlwHzpowfC5PxAQVsu/EpdSXSSv1J4uc93E+JKsjS7l8PbSiJ7HGYs1nD3Zg+3pAXy2vysq+7HtD6+kB4fKYv9xquYgpPW078Knewmz4ZHNu0kWcxxFx01CtbsTj52mwuOd3pmJzZPpsBa4+21/aq27zGCPFa0Dh27/vN/4qYNwMpfhVSDwbNJb2xMKCvTuKl7YLc+Np6QVVXPJGZbmMNAJtcjM4u43te2mnNRC7iri7CsEeHUYHAU0X4GoKk7QYU7A6mankILonlhI4G3A+0WKsZuCqTPhLQf1csjR4XDv5yoR3tet6z6wfgapn8nr1WftEnwYg33aLExgtLPUO1EUTn265QSB7TYKum6TZ//AI2xJ81Z+UZHeaXNqHvc7zWnuvc27lMu+iQx4NV2vqIxp0M0YPxWleTRGAytd87NEPYA8j4lBM01IyeMxuY10ZGUsLQWkdLcLKteJ0Dt3ePs7AOEQlY5nE3im0czvtdzfYFZpcXRh/EA+IQQ/wCUTtC6kghpIzbtyXyW/ZYRlb7XG/7qyO4vY+LC6NlW9gM84JDjqWMv5rW9L2uetx0WgeUU8uxKMHgKZlva+RTxsawR0FIBwFNFb/Tag6tstl4dq6Z8M7QSQezfYZo3W0cDy7xzCgbcpjEmzuKmlkNmzF0T28g9l8rve0t/eVllVjFB8m2kOTS2Istbvlbf4lB7t/zizFiQbEQxWI5ekpq3ZbJR7LUcdmjt5GNfM8jzi5wvlv0F7Af1UKeUB62P1Ef8ysrS+g36I+CCF/KNwCNkcFYxobIZOykIHpgtLml3eMhF+/uC4biNnBi+bEKz8q6Mthgz+cGiNoGYd4GVo6WKz/lEerGfaGfhevVuB9Ut+uk+IQbDvGwCPaGgnjkaC5sbnxuI1Y9jS4EdOFj1BKiTybassqqmK5yuia63K7XWv7nlTlj36NP9TJ+AqBPJx/T5vs5/G1BN8WylNFKJAw3Dy9rM7sjXm3nBvDkCBwBAIAIWbREBERAREQEREBERBxldkBPQEqklZUurJHyPN3Pc5zj1LiST7yruqr+8rdtU4DUySQQvlpnuLmOjaXZMxvkcBq23AHgRbXigmjcvDFFhNOYbXcHGQjiX5iHX79APCyhffpjMeL4m4QuDmwxtiJGozAuLhfnYut4grWcGbiDLxUfytoedWQ9qA4nTUN07tVuL9y9ZFQOqHW+UAhwp2+ccltdRpn4HKOQOtzZB7/JwrmQVlRE42dJCCwdcjruHjZ1/YV7vKX/OUX0JvjGsXui3bVNfPHWTF9NFC8OboWySFp4AHg3kSeIuB1Gf8orC5q99GYYZZQGygmONz7XMdr5QbIMN5N/6bUfUfztW7eUP6sb9oZ+F61Xye8JnoKyd00MsbTBYGSNzATnGnnBblv6oZa/DQ2GN8jhOwkMaXG1nC9hrzCCEt03rej+t/lcrJbx/Vdb9mk/CVX3dZgVVBitI59NO1rZCS50T2gDK7UkiwVhd4EDqnDaxkbS9zqeQBrQSScp0AGpKCodD+cZ9NvxCsxvvqnU2DPyEjO6JjrdCbkfcq90OzlX2jP7rUem39TJ1HcrU7YbOjaehkpXHKXsGVx+a9ti0+Fxr3XQVL2fZHLVU7ZrdkZoxJfhlL2h1/ZdXGxCuiwaB0shbHFEy/IAADQD4AKomO7JVmAyGOop5GkH0g0uY7vDhoQslhWC4rtXkp2CqkjFrdq6QRMHAEl/mgDu16INbxGq+WyySWt2j3Pt0zOJ/irObj8QZW4TC1pGaIvY8X1BzFwv4hwKhvbvdXU7L9kYg6pY8AOdGwktk5tyi5yn5p/8ATK+5nYKbZKN8tS8iWdovCD5sYGozdX68tBrxQRLvh2xdtPWOjaSIKdzmRt/aINnyEdSRYdB4latsxizcDqY53wtn7M5mseSBmHouNuNjr42W/wAO52vxupnfIGU0ZmkIdIcxcC4kFrW3uPEhbJD5P0Yb59a8u/wwgD73IOWEb/o5HWqqVzBf0onh9u+zgFtG8F8e2+BzS0bu0blErCAb/knAvbbjewcLdVHuN7hammBdSVEc9uDXtMTj4G5bfxIUn7o8HmwXDI4aqMxyB0mZjrHRz3EcLjggqzhlV8imjk/5cjX/AOVwP8Fc+mxGOphbO17eyczOH3Fstr3v4KvW8zdPPg8r56GMy0ziXZGC74b6luUaub0I5ceFzH4q6uNhpg+oEZOsOaQNvx9Dh9yDltTiQxisqJxwlme5vgXHLx7rKxO57CDhWDAvFnTCSUjucLN/7WtKi7dxunqMdlZLWxugpmkEh4yvlt80A6gdXHlw7rHTwhkTmMFgGFrQOXm2ACCkruKuPsT6vo/s0X4Gqpj9nKwE/wB1qP8ARk/orb7HxOgoaVrwWubTxBwIsQQwXBHIoKw72vW9Z9YPwNUz+T16rP2iT4MUU71MCqqjFatzKedzXSAhzYnuBGRuoIFipN3UQVWEYFOY4XCoDpnRMkYWlxyty6OtfUe1Bum8XDDjGG1cTRdxiJaOrmWe0e9oUPeTjizaWqnp3G3bRtc3vdGTce55PsWwbmdocVxaqlZXdq+ARkl0seTI/MMoBsOILrju5LWt4u7uq2XqzW4Y15iz9o3sgS+B17kWGpbfgeFtD3hYlQttZvPrIsX+RUHZGMSxxaszlziRn1vwBJH7pWqz74cWrY+wYxjZCMpfHC/tOmguQD4N9y2nc1u3mo5vl+INLXi5hjf6V3cZX9DqbA66knkgx3lJYWWTUtTbRzHROPQtOZo9zne5SXulxZuL4VTEG5jYInjoY/N+AafaslttszHtbSSU8hyk6sfa+R49F38COhKr1QzYtupneBGQwnzg5rpIZbcHAi2vgQevRBZ6rqW0bHSSENaxpc4nQAAXJ+5Vh2EhO1uPNltdpnfUO7mscXtv7cg9q9WN7bYtvDb8mihIY4+cynjeM3Pz3OJsPaB1Uubp9gBsZC50pDqmUDtCNQwDURjr1J5nwCCIvKA9bH6iP+ZWVpfQb9EfBV636YJU12KZoYJpGuhjAcyNzgT5wtcCysNTjK1oP7I+CCMvKI9WM+0M/C9ercD6pb9dJ8QuO/uhkr8Oa2GN8jhOwkMaXG2V4vYa8wvTuNo5KHCmNmY+N3ayHK9pabX42OvJBuOPfo0/1Mn4CoE8nH9Pm+zn8bVP2NRmWnma0EkxPAA4klpACg7yfcJnoa2Z00Msbewtd8bmC+dunnAdEE+oiICIiAiIgIiICIiAiIg+AW4L6iIPNXukYwmEAvHAO59R4rwUGPx1Byyfkn8CHcL+P9VmFi8XwVmIi/ov5OH8eqp8TXPE9PDO/CeyfL9pWMM4p+XJH3j+9cMmDdfVo73VOBG1zl5fOYffw+5ZGk2rHCVlu9mv3H+qq4+b4d9DNE0t4p78vya6WOelHg2dFj6fGoKjhIAejvN+K9zXh/Ag+BWljy48kbpaJ8pU7Y7U70ackRFI4fCLr6BZEQEXTNVMg9N7W+JAWMqtpIYfRJef8I/iVBl4nDi79oj7paYcl+7WZdVaKypJDA2Nt9POFz331WOlwerFz2hPcJHXSXaGeuOWBuW/Tzne86BZajZJhkEj53lzrE2JJy6cLnvWLrBxV5mLXmI3u29RHl/jS3lwViJisTP011sVsvXSSTZHPc5uUkhxva1uq25avsdSnz5Tz80fE/wW0K9yiLxwsTee32VeYTX48xX6C4dmL3sL9bLmi01IREQEREBERAREQcBGAb2F/ALmiIC+OaHcRdfUQcWsDOAA8FyREBERAREQEREBERAREQEREBERAREQEREBERAREQcXsEgsQCDyOqwdfsxHNrGch6cR/wCFnkUGfhcWeNZK7S4s2TFO6TpodXgM1N83OOrNfu4rH3dTn5zT7WqTFwkibL6QB8QCsbLyCm94rzHr/DRpzW2tXrtHzMTmZwlf/mJXaMbnH6133f0W4vwiCTjEz2C3wXV/+DT/APLHvd/VQ/lPG17uX1sk/H8NPbj9Iai7GZ3frXfcPguiStkm9KR5/eK3hmCQM/VN9tz8V6oaVkPosa3wAC6jk/FX/Uze8vJ5jgr3MftDQqfC5qr0Y3eJ0HvKzVFsrzmf+63+pW0oreDknD4+u/zT49ivl5nlt1V6nno6JlGLRtDfifE815caon17WsaQGlwLz3Doski074KWx/D1qvgpVy2i/T+rqpqdtK0MYLACwXaiKWIisahxMzM7kREXrw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9144000" cy="25885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3400" y="4572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Numpy</a:t>
            </a:r>
            <a:r>
              <a:rPr lang="en-US" dirty="0"/>
              <a:t> datetime64 type (goes down to nanosecond)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676400" y="3962400"/>
            <a:ext cx="381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562600" y="44196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Currently there is no frequency.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010400" y="38862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04800" y="571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Lets see how we can create a </a:t>
            </a:r>
            <a:r>
              <a:rPr lang="en-US" dirty="0" err="1"/>
              <a:t>DateTimeIndex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57624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JBF232@WKKQXNNFUVWZY5H8" val="4888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hello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85350</TotalTime>
  <Words>961</Words>
  <Application>Microsoft Macintosh PowerPoint</Application>
  <PresentationFormat>On-screen Show (4:3)</PresentationFormat>
  <Paragraphs>157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Calibri</vt:lpstr>
      <vt:lpstr>Mangal</vt:lpstr>
      <vt:lpstr>Arial</vt:lpstr>
      <vt:lpstr>Office Theme</vt:lpstr>
      <vt:lpstr>Time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yth</dc:title>
  <dc:creator>Jake Feldman</dc:creator>
  <cp:lastModifiedBy>Microsoft Office User</cp:lastModifiedBy>
  <cp:revision>833</cp:revision>
  <dcterms:created xsi:type="dcterms:W3CDTF">2015-04-30T01:39:07Z</dcterms:created>
  <dcterms:modified xsi:type="dcterms:W3CDTF">2019-07-11T17:42:02Z</dcterms:modified>
</cp:coreProperties>
</file>